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79"/>
  </p:notesMasterIdLst>
  <p:sldIdLst>
    <p:sldId id="459" r:id="rId2"/>
    <p:sldId id="460" r:id="rId3"/>
    <p:sldId id="492" r:id="rId4"/>
    <p:sldId id="493" r:id="rId5"/>
    <p:sldId id="494" r:id="rId6"/>
    <p:sldId id="563" r:id="rId7"/>
    <p:sldId id="565" r:id="rId8"/>
    <p:sldId id="496" r:id="rId9"/>
    <p:sldId id="467" r:id="rId10"/>
    <p:sldId id="511" r:id="rId11"/>
    <p:sldId id="527" r:id="rId12"/>
    <p:sldId id="723" r:id="rId13"/>
    <p:sldId id="506" r:id="rId14"/>
    <p:sldId id="724" r:id="rId15"/>
    <p:sldId id="657" r:id="rId16"/>
    <p:sldId id="725" r:id="rId17"/>
    <p:sldId id="726" r:id="rId18"/>
    <p:sldId id="727" r:id="rId19"/>
    <p:sldId id="728" r:id="rId20"/>
    <p:sldId id="729" r:id="rId21"/>
    <p:sldId id="730" r:id="rId22"/>
    <p:sldId id="731" r:id="rId23"/>
    <p:sldId id="732" r:id="rId24"/>
    <p:sldId id="733" r:id="rId25"/>
    <p:sldId id="734" r:id="rId26"/>
    <p:sldId id="735" r:id="rId27"/>
    <p:sldId id="736" r:id="rId28"/>
    <p:sldId id="737" r:id="rId29"/>
    <p:sldId id="738" r:id="rId30"/>
    <p:sldId id="739" r:id="rId31"/>
    <p:sldId id="740" r:id="rId32"/>
    <p:sldId id="331" r:id="rId33"/>
    <p:sldId id="332" r:id="rId34"/>
    <p:sldId id="333" r:id="rId35"/>
    <p:sldId id="334" r:id="rId36"/>
    <p:sldId id="291" r:id="rId37"/>
    <p:sldId id="700" r:id="rId38"/>
    <p:sldId id="687" r:id="rId39"/>
    <p:sldId id="690" r:id="rId40"/>
    <p:sldId id="692" r:id="rId41"/>
    <p:sldId id="696" r:id="rId42"/>
    <p:sldId id="686" r:id="rId43"/>
    <p:sldId id="693" r:id="rId44"/>
    <p:sldId id="694" r:id="rId45"/>
    <p:sldId id="695" r:id="rId46"/>
    <p:sldId id="685" r:id="rId47"/>
    <p:sldId id="706" r:id="rId48"/>
    <p:sldId id="698" r:id="rId49"/>
    <p:sldId id="705" r:id="rId50"/>
    <p:sldId id="704" r:id="rId51"/>
    <p:sldId id="703" r:id="rId52"/>
    <p:sldId id="699" r:id="rId53"/>
    <p:sldId id="680" r:id="rId54"/>
    <p:sldId id="707" r:id="rId55"/>
    <p:sldId id="708" r:id="rId56"/>
    <p:sldId id="709" r:id="rId57"/>
    <p:sldId id="710" r:id="rId58"/>
    <p:sldId id="711" r:id="rId59"/>
    <p:sldId id="712" r:id="rId60"/>
    <p:sldId id="713" r:id="rId61"/>
    <p:sldId id="714" r:id="rId62"/>
    <p:sldId id="715" r:id="rId63"/>
    <p:sldId id="716" r:id="rId64"/>
    <p:sldId id="717" r:id="rId65"/>
    <p:sldId id="718" r:id="rId66"/>
    <p:sldId id="719" r:id="rId67"/>
    <p:sldId id="721" r:id="rId68"/>
    <p:sldId id="341" r:id="rId69"/>
    <p:sldId id="678" r:id="rId70"/>
    <p:sldId id="342" r:id="rId71"/>
    <p:sldId id="322" r:id="rId72"/>
    <p:sldId id="348" r:id="rId73"/>
    <p:sldId id="323" r:id="rId74"/>
    <p:sldId id="351" r:id="rId75"/>
    <p:sldId id="361" r:id="rId76"/>
    <p:sldId id="362" r:id="rId77"/>
    <p:sldId id="423" r:id="rId78"/>
  </p:sldIdLst>
  <p:sldSz cx="9144000" cy="6858000" type="screen4x3"/>
  <p:notesSz cx="6858000" cy="9144000"/>
  <p:defaultTextStyle>
    <a:defPPr>
      <a:defRPr lang="en-US"/>
    </a:defPPr>
    <a:lvl1pPr algn="ctr" rtl="0" eaLnBrk="0" fontAlgn="base" hangingPunct="0">
      <a:spcBef>
        <a:spcPct val="0"/>
      </a:spcBef>
      <a:spcAft>
        <a:spcPct val="0"/>
      </a:spcAft>
      <a:defRPr kern="1200">
        <a:solidFill>
          <a:schemeClr val="tx1"/>
        </a:solidFill>
        <a:latin typeface="Verdana" pitchFamily="34" charset="0"/>
        <a:ea typeface="+mn-ea"/>
        <a:cs typeface="+mn-cs"/>
      </a:defRPr>
    </a:lvl1pPr>
    <a:lvl2pPr marL="457200" algn="ctr" rtl="0" eaLnBrk="0" fontAlgn="base" hangingPunct="0">
      <a:spcBef>
        <a:spcPct val="0"/>
      </a:spcBef>
      <a:spcAft>
        <a:spcPct val="0"/>
      </a:spcAft>
      <a:defRPr kern="1200">
        <a:solidFill>
          <a:schemeClr val="tx1"/>
        </a:solidFill>
        <a:latin typeface="Verdana" pitchFamily="34" charset="0"/>
        <a:ea typeface="+mn-ea"/>
        <a:cs typeface="+mn-cs"/>
      </a:defRPr>
    </a:lvl2pPr>
    <a:lvl3pPr marL="914400" algn="ctr" rtl="0" eaLnBrk="0" fontAlgn="base" hangingPunct="0">
      <a:spcBef>
        <a:spcPct val="0"/>
      </a:spcBef>
      <a:spcAft>
        <a:spcPct val="0"/>
      </a:spcAft>
      <a:defRPr kern="1200">
        <a:solidFill>
          <a:schemeClr val="tx1"/>
        </a:solidFill>
        <a:latin typeface="Verdana" pitchFamily="34" charset="0"/>
        <a:ea typeface="+mn-ea"/>
        <a:cs typeface="+mn-cs"/>
      </a:defRPr>
    </a:lvl3pPr>
    <a:lvl4pPr marL="1371600" algn="ctr" rtl="0" eaLnBrk="0" fontAlgn="base" hangingPunct="0">
      <a:spcBef>
        <a:spcPct val="0"/>
      </a:spcBef>
      <a:spcAft>
        <a:spcPct val="0"/>
      </a:spcAft>
      <a:defRPr kern="1200">
        <a:solidFill>
          <a:schemeClr val="tx1"/>
        </a:solidFill>
        <a:latin typeface="Verdana" pitchFamily="34" charset="0"/>
        <a:ea typeface="+mn-ea"/>
        <a:cs typeface="+mn-cs"/>
      </a:defRPr>
    </a:lvl4pPr>
    <a:lvl5pPr marL="1828800" algn="ctr"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9FF99"/>
    <a:srgbClr val="0000CC"/>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89" autoAdjust="0"/>
    <p:restoredTop sz="94660"/>
  </p:normalViewPr>
  <p:slideViewPr>
    <p:cSldViewPr>
      <p:cViewPr>
        <p:scale>
          <a:sx n="60" d="100"/>
          <a:sy n="60" d="100"/>
        </p:scale>
        <p:origin x="-2694" y="-6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08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tr-TR"/>
          </a:p>
        </p:txBody>
      </p:sp>
      <p:sp>
        <p:nvSpPr>
          <p:cNvPr id="665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tr-TR"/>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65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65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tr-TR"/>
          </a:p>
        </p:txBody>
      </p:sp>
      <p:sp>
        <p:nvSpPr>
          <p:cNvPr id="665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BCB4D156-7E3C-4E83-AFCE-5E23EAFFC796}"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 </a:t>
            </a:r>
            <a:r>
              <a:rPr lang="tr-TR" dirty="0" err="1" smtClean="0"/>
              <a:t>picasa</a:t>
            </a:r>
            <a:r>
              <a:rPr lang="tr-TR" dirty="0" smtClean="0"/>
              <a:t>, </a:t>
            </a:r>
            <a:endParaRPr lang="tr-TR" dirty="0"/>
          </a:p>
        </p:txBody>
      </p:sp>
      <p:sp>
        <p:nvSpPr>
          <p:cNvPr id="4" name="Slide Number Placeholder 3"/>
          <p:cNvSpPr>
            <a:spLocks noGrp="1"/>
          </p:cNvSpPr>
          <p:nvPr>
            <p:ph type="sldNum" sz="quarter" idx="10"/>
          </p:nvPr>
        </p:nvSpPr>
        <p:spPr/>
        <p:txBody>
          <a:bodyPr/>
          <a:lstStyle/>
          <a:p>
            <a:fld id="{E46734B4-BC9B-4026-8201-1520F29679A3}" type="slidenum">
              <a:rPr lang="tr-TR" smtClean="0"/>
              <a:pPr/>
              <a:t>57</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 </a:t>
            </a:r>
            <a:r>
              <a:rPr lang="tr-TR" dirty="0" err="1" smtClean="0"/>
              <a:t>picasa</a:t>
            </a:r>
            <a:r>
              <a:rPr lang="tr-TR" dirty="0" smtClean="0"/>
              <a:t>, </a:t>
            </a:r>
            <a:endParaRPr lang="tr-TR" dirty="0"/>
          </a:p>
        </p:txBody>
      </p:sp>
      <p:sp>
        <p:nvSpPr>
          <p:cNvPr id="4" name="Slide Number Placeholder 3"/>
          <p:cNvSpPr>
            <a:spLocks noGrp="1"/>
          </p:cNvSpPr>
          <p:nvPr>
            <p:ph type="sldNum" sz="quarter" idx="10"/>
          </p:nvPr>
        </p:nvSpPr>
        <p:spPr/>
        <p:txBody>
          <a:bodyPr/>
          <a:lstStyle/>
          <a:p>
            <a:fld id="{E46734B4-BC9B-4026-8201-1520F29679A3}" type="slidenum">
              <a:rPr lang="tr-TR" smtClean="0"/>
              <a:pPr/>
              <a:t>58</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eaLnBrk="1" hangingPunct="1">
              <a:defRPr/>
            </a:pPr>
            <a:endParaRPr lang="tr-TR" sz="2400">
              <a:latin typeface="Times New Roman" pitchFamily="18" charset="0"/>
            </a:endParaRPr>
          </a:p>
        </p:txBody>
      </p:sp>
      <p:sp>
        <p:nvSpPr>
          <p:cNvPr id="22530"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2253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11FEF5DF-D84D-4C35-9413-8AD33556A75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4AF1CF12-53A5-443C-AF75-8A793E6A449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67488" y="333375"/>
            <a:ext cx="2000250" cy="56864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566738" y="333375"/>
            <a:ext cx="5848350" cy="56864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B391E6A9-0F21-4984-9A5C-986F5B793BB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1258888" y="333375"/>
            <a:ext cx="7281862" cy="1216025"/>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566738" y="1752600"/>
            <a:ext cx="8001000" cy="4267200"/>
          </a:xfrm>
        </p:spPr>
        <p:txBody>
          <a:bodyPr/>
          <a:lstStyle/>
          <a:p>
            <a:pPr lvl="0"/>
            <a:endParaRPr lang="tr-TR"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55386440-A561-4E10-B085-E8BA57CE2CA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Başlık, İçerik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258888" y="333375"/>
            <a:ext cx="7281862" cy="1216025"/>
          </a:xfr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566738" y="1752600"/>
            <a:ext cx="3924300" cy="4267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3438" y="1752600"/>
            <a:ext cx="3924300" cy="2057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3438" y="3962400"/>
            <a:ext cx="3924300" cy="2057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endParaRPr lang="en-US"/>
          </a:p>
        </p:txBody>
      </p:sp>
      <p:sp>
        <p:nvSpPr>
          <p:cNvPr id="8" name="Rectangle 8"/>
          <p:cNvSpPr>
            <a:spLocks noGrp="1" noChangeArrowheads="1"/>
          </p:cNvSpPr>
          <p:nvPr>
            <p:ph type="sldNum" sz="quarter" idx="12"/>
          </p:nvPr>
        </p:nvSpPr>
        <p:spPr>
          <a:ln/>
        </p:spPr>
        <p:txBody>
          <a:bodyPr/>
          <a:lstStyle>
            <a:lvl1pPr>
              <a:defRPr/>
            </a:lvl1pPr>
          </a:lstStyle>
          <a:p>
            <a:pPr>
              <a:defRPr/>
            </a:pPr>
            <a:fld id="{7D9693C6-DAE9-415A-9278-F91E51CF6C6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566738" y="333375"/>
            <a:ext cx="8001000" cy="56864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87DBB794-915C-410B-BC9F-A7B3B5BA091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258888" y="333375"/>
            <a:ext cx="7281862" cy="1216025"/>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566738" y="1752600"/>
            <a:ext cx="3924300" cy="4267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3438" y="1752600"/>
            <a:ext cx="3924300" cy="4267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609600" y="6245225"/>
            <a:ext cx="1981200" cy="476250"/>
          </a:xfrm>
        </p:spPr>
        <p:txBody>
          <a:bodyPr/>
          <a:lstStyle>
            <a:lvl1pPr>
              <a:defRPr/>
            </a:lvl1pPr>
          </a:lstStyle>
          <a:p>
            <a:endParaRPr lang="en-US"/>
          </a:p>
        </p:txBody>
      </p:sp>
      <p:sp>
        <p:nvSpPr>
          <p:cNvPr id="6" name="5 Altbilgi Yer Tutucusu"/>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6 Slayt Numarası Yer Tutucusu"/>
          <p:cNvSpPr>
            <a:spLocks noGrp="1"/>
          </p:cNvSpPr>
          <p:nvPr>
            <p:ph type="sldNum" sz="quarter" idx="12"/>
          </p:nvPr>
        </p:nvSpPr>
        <p:spPr>
          <a:xfrm>
            <a:off x="6553200" y="6245225"/>
            <a:ext cx="1981200" cy="476250"/>
          </a:xfrm>
        </p:spPr>
        <p:txBody>
          <a:bodyPr/>
          <a:lstStyle>
            <a:lvl1pPr>
              <a:defRPr/>
            </a:lvl1pPr>
          </a:lstStyle>
          <a:p>
            <a:fld id="{DE3082EC-FF09-473F-9CA6-9393532CB0EA}"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258888" y="333375"/>
            <a:ext cx="7281862" cy="1216025"/>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566738" y="1752600"/>
            <a:ext cx="3924300" cy="4267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3438" y="1752600"/>
            <a:ext cx="3924300" cy="2057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3438" y="3962400"/>
            <a:ext cx="3924300" cy="2057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Veri Yer Tutucusu"/>
          <p:cNvSpPr>
            <a:spLocks noGrp="1"/>
          </p:cNvSpPr>
          <p:nvPr>
            <p:ph type="dt" sz="half" idx="10"/>
          </p:nvPr>
        </p:nvSpPr>
        <p:spPr>
          <a:xfrm>
            <a:off x="609600" y="6245225"/>
            <a:ext cx="1981200" cy="476250"/>
          </a:xfrm>
        </p:spPr>
        <p:txBody>
          <a:bodyPr/>
          <a:lstStyle>
            <a:lvl1pPr>
              <a:defRPr/>
            </a:lvl1pPr>
          </a:lstStyle>
          <a:p>
            <a:endParaRPr lang="en-US"/>
          </a:p>
        </p:txBody>
      </p:sp>
      <p:sp>
        <p:nvSpPr>
          <p:cNvPr id="7" name="6 Altbilgi Yer Tutucusu"/>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7 Slayt Numarası Yer Tutucusu"/>
          <p:cNvSpPr>
            <a:spLocks noGrp="1"/>
          </p:cNvSpPr>
          <p:nvPr>
            <p:ph type="sldNum" sz="quarter" idx="12"/>
          </p:nvPr>
        </p:nvSpPr>
        <p:spPr>
          <a:xfrm>
            <a:off x="6553200" y="6245225"/>
            <a:ext cx="1981200" cy="476250"/>
          </a:xfrm>
        </p:spPr>
        <p:txBody>
          <a:bodyPr/>
          <a:lstStyle>
            <a:lvl1pPr>
              <a:defRPr/>
            </a:lvl1pPr>
          </a:lstStyle>
          <a:p>
            <a:fld id="{5C5E8091-C5F3-4786-BAA3-D2F5E655A3E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9ACF3781-710F-46D6-B9F4-51217EE2D31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B721BAE0-196B-4EA2-8587-951F6446491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5D8F3359-B355-4D6C-9E4A-4EB56935D4C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1DB561C4-14F1-48BE-B50D-E83ECCEAC6F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E53EE75E-04EB-4172-8BB6-21E9B5D26B7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AABE8320-42EC-4A02-8038-885E392A586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E24662C9-9E14-45FE-8D8A-23E14A0A8C2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9022434E-31CB-4B44-A542-7B21EE9209E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258888" y="333375"/>
            <a:ext cx="7281862"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08"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eaLnBrk="1" hangingPunct="1">
              <a:defRPr/>
            </a:pPr>
            <a:endParaRPr lang="tr-TR" sz="2400">
              <a:latin typeface="Times New Roman" pitchFamily="18" charset="0"/>
            </a:endParaRPr>
          </a:p>
        </p:txBody>
      </p:sp>
      <p:sp>
        <p:nvSpPr>
          <p:cNvPr id="2150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tr-TR"/>
          </a:p>
        </p:txBody>
      </p:sp>
      <p:sp>
        <p:nvSpPr>
          <p:cNvPr id="21510"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vl1pPr>
          </a:lstStyle>
          <a:p>
            <a:pPr>
              <a:defRPr/>
            </a:pPr>
            <a:endParaRPr lang="en-US"/>
          </a:p>
        </p:txBody>
      </p:sp>
      <p:sp>
        <p:nvSpPr>
          <p:cNvPr id="2151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21512"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4F9468BC-B1DF-47EC-819E-DA26AD425CA0}" type="slidenum">
              <a:rPr lang="en-US"/>
              <a:pPr>
                <a:defRPr/>
              </a:pPr>
              <a:t>‹#›</a:t>
            </a:fld>
            <a:endParaRPr lang="en-US"/>
          </a:p>
        </p:txBody>
      </p:sp>
      <p:pic>
        <p:nvPicPr>
          <p:cNvPr id="10" name="9 Resim" descr="bilgi güvenliği derneği logosu.png"/>
          <p:cNvPicPr>
            <a:picLocks noChangeAspect="1"/>
          </p:cNvPicPr>
          <p:nvPr userDrawn="1"/>
        </p:nvPicPr>
        <p:blipFill>
          <a:blip r:embed="rId18" cstate="print"/>
          <a:stretch>
            <a:fillRect/>
          </a:stretch>
        </p:blipFill>
        <p:spPr>
          <a:xfrm>
            <a:off x="251521" y="332656"/>
            <a:ext cx="1656184" cy="741575"/>
          </a:xfrm>
          <a:prstGeom prst="rect">
            <a:avLst/>
          </a:prstGeom>
        </p:spPr>
      </p:pic>
    </p:spTree>
  </p:cSld>
  <p:clrMap bg1="lt1" tx1="dk1" bg2="lt2" tx2="dk2" accent1="accent1" accent2="accent2" accent3="accent3" accent4="accent4" accent5="accent5" accent6="accent6" hlink="hlink" folHlink="folHlink"/>
  <p:sldLayoutIdLst>
    <p:sldLayoutId id="2147483724"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5" r:id="rId15"/>
    <p:sldLayoutId id="2147483726" r:id="rId16"/>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radikal.com.tr/index/ABD"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iscturkey.org/"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4.xml.rels><?xml version="1.0" encoding="UTF-8" standalone="yes"?>
<Relationships xmlns="http://schemas.openxmlformats.org/package/2006/relationships"><Relationship Id="rId3" Type="http://schemas.openxmlformats.org/officeDocument/2006/relationships/hyperlink" Target="http://www.haberler.gen.al/konu/ozel-sektor/" TargetMode="External"/><Relationship Id="rId2" Type="http://schemas.openxmlformats.org/officeDocument/2006/relationships/hyperlink" Target="http://www.haberler.gen.al/konu/bilgi-sistemi/" TargetMode="Externa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www.haberler.gen.al/konu/sosyal-guvenlik/"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mailto:mustafaalkan@bilgiguvenligi.org.tr" TargetMode="External"/><Relationship Id="rId2" Type="http://schemas.openxmlformats.org/officeDocument/2006/relationships/hyperlink" Target="mailto:malkan@gazi.edu.t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323528" y="1988840"/>
            <a:ext cx="5112568" cy="1872208"/>
          </a:xfrm>
          <a:noFill/>
          <a:ln>
            <a:miter lim="800000"/>
            <a:headEnd/>
            <a:tailEnd/>
          </a:ln>
        </p:spPr>
        <p:txBody>
          <a:bodyPr vert="horz" wrap="square" lIns="83485" tIns="41742" rIns="83485" bIns="41742" numCol="1" anchor="t" anchorCtr="0" compatLnSpc="1">
            <a:prstTxWarp prst="textNoShape">
              <a:avLst/>
            </a:prstTxWarp>
          </a:bodyPr>
          <a:lstStyle/>
          <a:p>
            <a:pPr algn="ctr"/>
            <a:r>
              <a:rPr lang="tr-TR" sz="3700" dirty="0" smtClean="0">
                <a:solidFill>
                  <a:srgbClr val="C00000"/>
                </a:solidFill>
                <a:latin typeface="Times New Roman" pitchFamily="18" charset="0"/>
                <a:cs typeface="Times New Roman" pitchFamily="18" charset="0"/>
              </a:rPr>
              <a:t>SİBER GÜVENLİK</a:t>
            </a:r>
            <a:br>
              <a:rPr lang="tr-TR" sz="3700" dirty="0" smtClean="0">
                <a:solidFill>
                  <a:srgbClr val="C00000"/>
                </a:solidFill>
                <a:latin typeface="Times New Roman" pitchFamily="18" charset="0"/>
                <a:cs typeface="Times New Roman" pitchFamily="18" charset="0"/>
              </a:rPr>
            </a:br>
            <a:r>
              <a:rPr lang="tr-TR" sz="3700" dirty="0" smtClean="0">
                <a:solidFill>
                  <a:srgbClr val="C00000"/>
                </a:solidFill>
                <a:latin typeface="Times New Roman" pitchFamily="18" charset="0"/>
                <a:cs typeface="Times New Roman" pitchFamily="18" charset="0"/>
              </a:rPr>
              <a:t>VE </a:t>
            </a:r>
            <a:br>
              <a:rPr lang="tr-TR" sz="3700" dirty="0" smtClean="0">
                <a:solidFill>
                  <a:srgbClr val="C00000"/>
                </a:solidFill>
                <a:latin typeface="Times New Roman" pitchFamily="18" charset="0"/>
                <a:cs typeface="Times New Roman" pitchFamily="18" charset="0"/>
              </a:rPr>
            </a:br>
            <a:r>
              <a:rPr lang="tr-TR" sz="3700" dirty="0" smtClean="0">
                <a:solidFill>
                  <a:srgbClr val="C00000"/>
                </a:solidFill>
                <a:latin typeface="Times New Roman" pitchFamily="18" charset="0"/>
                <a:cs typeface="Times New Roman" pitchFamily="18" charset="0"/>
              </a:rPr>
              <a:t>SİBER SAVAŞLAR</a:t>
            </a:r>
            <a:br>
              <a:rPr lang="tr-TR" sz="3700" dirty="0" smtClean="0">
                <a:solidFill>
                  <a:srgbClr val="C00000"/>
                </a:solidFill>
                <a:latin typeface="Times New Roman" pitchFamily="18" charset="0"/>
                <a:cs typeface="Times New Roman" pitchFamily="18" charset="0"/>
              </a:rPr>
            </a:br>
            <a:endParaRPr lang="tr-TR" sz="3700" dirty="0">
              <a:solidFill>
                <a:srgbClr val="C00000"/>
              </a:solidFill>
              <a:latin typeface="Times New Roman" pitchFamily="18" charset="0"/>
              <a:cs typeface="Times New Roman" pitchFamily="18" charset="0"/>
            </a:endParaRPr>
          </a:p>
        </p:txBody>
      </p:sp>
      <p:sp>
        <p:nvSpPr>
          <p:cNvPr id="62468" name="Text Box 4"/>
          <p:cNvSpPr txBox="1">
            <a:spLocks noChangeArrowheads="1"/>
          </p:cNvSpPr>
          <p:nvPr/>
        </p:nvSpPr>
        <p:spPr bwMode="auto">
          <a:xfrm>
            <a:off x="2843808" y="4005064"/>
            <a:ext cx="5506156" cy="1669349"/>
          </a:xfrm>
          <a:prstGeom prst="rect">
            <a:avLst/>
          </a:prstGeom>
          <a:noFill/>
          <a:ln w="9525">
            <a:noFill/>
            <a:miter lim="800000"/>
            <a:headEnd/>
            <a:tailEnd/>
          </a:ln>
          <a:effectLst/>
        </p:spPr>
        <p:txBody>
          <a:bodyPr lIns="83485" tIns="41742" rIns="83485" bIns="41742">
            <a:spAutoFit/>
          </a:bodyPr>
          <a:lstStyle/>
          <a:p>
            <a:pPr>
              <a:lnSpc>
                <a:spcPct val="90000"/>
              </a:lnSpc>
            </a:pPr>
            <a:r>
              <a:rPr lang="tr-TR" sz="3200" i="1" dirty="0" smtClean="0">
                <a:solidFill>
                  <a:schemeClr val="folHlink"/>
                </a:solidFill>
                <a:latin typeface="Times New Roman" pitchFamily="18" charset="0"/>
              </a:rPr>
              <a:t>Prof. Dr. Mustafa ALKAN</a:t>
            </a:r>
          </a:p>
          <a:p>
            <a:pPr>
              <a:lnSpc>
                <a:spcPct val="90000"/>
              </a:lnSpc>
            </a:pPr>
            <a:endParaRPr lang="tr-TR" dirty="0" smtClean="0">
              <a:solidFill>
                <a:srgbClr val="002060"/>
              </a:solidFill>
              <a:latin typeface="Times New Roman" pitchFamily="18" charset="0"/>
            </a:endParaRPr>
          </a:p>
          <a:p>
            <a:r>
              <a:rPr lang="tr-TR" dirty="0" smtClean="0">
                <a:solidFill>
                  <a:srgbClr val="002060"/>
                </a:solidFill>
              </a:rPr>
              <a:t>BGD Yönetim Kurulu Başkanı</a:t>
            </a:r>
          </a:p>
          <a:p>
            <a:endParaRPr lang="en-US" dirty="0">
              <a:solidFill>
                <a:srgbClr val="002060"/>
              </a:solidFill>
            </a:endParaRPr>
          </a:p>
          <a:p>
            <a:endParaRPr lang="tr-TR" sz="2200" dirty="0">
              <a:solidFill>
                <a:schemeClr val="tx2"/>
              </a:solidFill>
            </a:endParaRPr>
          </a:p>
        </p:txBody>
      </p:sp>
      <p:sp>
        <p:nvSpPr>
          <p:cNvPr id="11" name="10 Metin kutusu"/>
          <p:cNvSpPr txBox="1"/>
          <p:nvPr/>
        </p:nvSpPr>
        <p:spPr>
          <a:xfrm>
            <a:off x="2555776" y="6309320"/>
            <a:ext cx="2592288" cy="369332"/>
          </a:xfrm>
          <a:prstGeom prst="rect">
            <a:avLst/>
          </a:prstGeom>
          <a:noFill/>
        </p:spPr>
        <p:txBody>
          <a:bodyPr wrap="square" rtlCol="0">
            <a:spAutoFit/>
          </a:bodyPr>
          <a:lstStyle/>
          <a:p>
            <a:r>
              <a:rPr lang="tr-TR" dirty="0" smtClean="0"/>
              <a:t>Mayıs-2012</a:t>
            </a: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Slayt Numarası Yer Tutucusu"/>
          <p:cNvSpPr>
            <a:spLocks noGrp="1"/>
          </p:cNvSpPr>
          <p:nvPr>
            <p:ph type="sldNum" sz="quarter" idx="12"/>
          </p:nvPr>
        </p:nvSpPr>
        <p:spPr>
          <a:noFill/>
        </p:spPr>
        <p:txBody>
          <a:bodyPr/>
          <a:lstStyle/>
          <a:p>
            <a:fld id="{2DC3DD87-C969-4AC2-9C9B-726D326684C8}" type="slidenum">
              <a:rPr lang="en-US" smtClean="0"/>
              <a:pPr/>
              <a:t>10</a:t>
            </a:fld>
            <a:endParaRPr lang="en-US" dirty="0" smtClean="0"/>
          </a:p>
        </p:txBody>
      </p:sp>
      <p:sp>
        <p:nvSpPr>
          <p:cNvPr id="9219" name="Rectangle 2"/>
          <p:cNvSpPr>
            <a:spLocks noGrp="1" noChangeArrowheads="1"/>
          </p:cNvSpPr>
          <p:nvPr>
            <p:ph type="title"/>
          </p:nvPr>
        </p:nvSpPr>
        <p:spPr>
          <a:xfrm>
            <a:off x="1979712" y="548680"/>
            <a:ext cx="6624638" cy="711200"/>
          </a:xfrm>
        </p:spPr>
        <p:txBody>
          <a:bodyPr/>
          <a:lstStyle/>
          <a:p>
            <a:pPr eaLnBrk="1" hangingPunct="1"/>
            <a:r>
              <a:rPr lang="tr-TR" sz="3200" b="1" dirty="0" smtClean="0">
                <a:solidFill>
                  <a:srgbClr val="C00000"/>
                </a:solidFill>
              </a:rPr>
              <a:t>Kültürel Değişim</a:t>
            </a:r>
            <a:endParaRPr lang="en-US" sz="3200" b="1" dirty="0" smtClean="0">
              <a:solidFill>
                <a:srgbClr val="C00000"/>
              </a:solidFill>
            </a:endParaRPr>
          </a:p>
        </p:txBody>
      </p:sp>
      <p:sp>
        <p:nvSpPr>
          <p:cNvPr id="9220" name="Rectangle 3"/>
          <p:cNvSpPr>
            <a:spLocks noGrp="1" noChangeArrowheads="1"/>
          </p:cNvSpPr>
          <p:nvPr>
            <p:ph type="body" idx="1"/>
          </p:nvPr>
        </p:nvSpPr>
        <p:spPr>
          <a:xfrm>
            <a:off x="684213" y="1844675"/>
            <a:ext cx="8280400" cy="4392613"/>
          </a:xfrm>
        </p:spPr>
        <p:txBody>
          <a:bodyPr/>
          <a:lstStyle/>
          <a:p>
            <a:pPr marL="271463" indent="-271463" eaLnBrk="1" hangingPunct="1">
              <a:lnSpc>
                <a:spcPct val="120000"/>
              </a:lnSpc>
              <a:buSzPct val="135000"/>
              <a:buFont typeface="Wingdings" pitchFamily="2" charset="2"/>
              <a:buChar char="§"/>
            </a:pPr>
            <a:r>
              <a:rPr lang="tr-TR" sz="2400" dirty="0" smtClean="0">
                <a:latin typeface="Calibri" pitchFamily="34" charset="0"/>
                <a:cs typeface="Calibri" pitchFamily="34" charset="0"/>
              </a:rPr>
              <a:t>Bilgi ve İletişim Teknolojileri; 	</a:t>
            </a:r>
            <a:r>
              <a:rPr lang="tr-TR" sz="2400" b="1" dirty="0" smtClean="0">
                <a:latin typeface="Calibri" pitchFamily="34" charset="0"/>
                <a:cs typeface="Calibri" pitchFamily="34" charset="0"/>
              </a:rPr>
              <a:t>Etkin </a:t>
            </a:r>
            <a:r>
              <a:rPr lang="tr-TR" sz="2400" dirty="0" smtClean="0">
                <a:latin typeface="Calibri" pitchFamily="34" charset="0"/>
                <a:cs typeface="Calibri" pitchFamily="34" charset="0"/>
              </a:rPr>
              <a:t>ve </a:t>
            </a:r>
            <a:r>
              <a:rPr lang="tr-TR" sz="2400" b="1" dirty="0" smtClean="0">
                <a:latin typeface="Calibri" pitchFamily="34" charset="0"/>
                <a:cs typeface="Calibri" pitchFamily="34" charset="0"/>
              </a:rPr>
              <a:t>Yaygın</a:t>
            </a:r>
          </a:p>
          <a:p>
            <a:pPr marL="0" indent="0" eaLnBrk="1" hangingPunct="1">
              <a:spcBef>
                <a:spcPts val="0"/>
              </a:spcBef>
              <a:buSzPct val="135000"/>
              <a:buNone/>
            </a:pPr>
            <a:r>
              <a:rPr lang="tr-TR" sz="2400" dirty="0" smtClean="0">
                <a:latin typeface="Calibri" pitchFamily="34" charset="0"/>
                <a:cs typeface="Calibri" pitchFamily="34" charset="0"/>
              </a:rPr>
              <a:t>	* 1.6 milyar internet kullanıcısı</a:t>
            </a:r>
          </a:p>
          <a:p>
            <a:pPr marL="0" indent="0" eaLnBrk="1" hangingPunct="1">
              <a:spcBef>
                <a:spcPts val="0"/>
              </a:spcBef>
              <a:buSzPct val="135000"/>
              <a:buNone/>
            </a:pPr>
            <a:r>
              <a:rPr lang="tr-TR" sz="2400" dirty="0" smtClean="0">
                <a:latin typeface="Calibri" pitchFamily="34" charset="0"/>
                <a:cs typeface="Calibri" pitchFamily="34" charset="0"/>
              </a:rPr>
              <a:t>	* Günlük 247 milyar e-posta</a:t>
            </a:r>
          </a:p>
          <a:p>
            <a:pPr marL="271463" indent="-271463" eaLnBrk="1" hangingPunct="1">
              <a:lnSpc>
                <a:spcPct val="120000"/>
              </a:lnSpc>
              <a:buSzPct val="135000"/>
              <a:buFont typeface="Wingdings" pitchFamily="2" charset="2"/>
              <a:buChar char="§"/>
            </a:pPr>
            <a:r>
              <a:rPr lang="tr-TR" sz="2400" dirty="0" smtClean="0">
                <a:latin typeface="Calibri" pitchFamily="34" charset="0"/>
                <a:cs typeface="Calibri" pitchFamily="34" charset="0"/>
              </a:rPr>
              <a:t>Tüm İş ve İşlemler elektronik ortamda</a:t>
            </a:r>
          </a:p>
          <a:p>
            <a:pPr marL="0" indent="0" eaLnBrk="1" hangingPunct="1">
              <a:spcBef>
                <a:spcPts val="0"/>
              </a:spcBef>
              <a:buSzPct val="135000"/>
              <a:buNone/>
            </a:pPr>
            <a:r>
              <a:rPr lang="tr-TR" sz="2400" dirty="0" smtClean="0">
                <a:latin typeface="Calibri" pitchFamily="34" charset="0"/>
                <a:cs typeface="Calibri" pitchFamily="34" charset="0"/>
              </a:rPr>
              <a:t>	* 240 milyon internet adresi,</a:t>
            </a:r>
          </a:p>
          <a:p>
            <a:pPr marL="0" indent="0" eaLnBrk="1" hangingPunct="1">
              <a:spcBef>
                <a:spcPts val="0"/>
              </a:spcBef>
              <a:buSzPct val="135000"/>
              <a:buNone/>
            </a:pPr>
            <a:r>
              <a:rPr lang="tr-TR" sz="2400" dirty="0" smtClean="0">
                <a:latin typeface="Calibri" pitchFamily="34" charset="0"/>
                <a:cs typeface="Calibri" pitchFamily="34" charset="0"/>
              </a:rPr>
              <a:t> 	* </a:t>
            </a:r>
            <a:r>
              <a:rPr lang="en-GB" sz="2400" dirty="0" smtClean="0">
                <a:latin typeface="Calibri" pitchFamily="34" charset="0"/>
                <a:cs typeface="Calibri" pitchFamily="34" charset="0"/>
              </a:rPr>
              <a:t>19.2</a:t>
            </a:r>
            <a:r>
              <a:rPr lang="tr-TR" sz="2400" dirty="0" smtClean="0">
                <a:latin typeface="Calibri" pitchFamily="34" charset="0"/>
                <a:cs typeface="Calibri" pitchFamily="34" charset="0"/>
              </a:rPr>
              <a:t> milyar internet sayfası,</a:t>
            </a:r>
          </a:p>
          <a:p>
            <a:pPr marL="0" indent="0" eaLnBrk="1" hangingPunct="1">
              <a:spcBef>
                <a:spcPts val="0"/>
              </a:spcBef>
              <a:buSzPct val="135000"/>
              <a:buNone/>
            </a:pPr>
            <a:r>
              <a:rPr lang="tr-TR" sz="2400" dirty="0" smtClean="0">
                <a:latin typeface="Calibri" pitchFamily="34" charset="0"/>
                <a:cs typeface="Calibri" pitchFamily="34" charset="0"/>
              </a:rPr>
              <a:t>	* </a:t>
            </a:r>
            <a:r>
              <a:rPr lang="en-GB" sz="2400" dirty="0" smtClean="0">
                <a:latin typeface="Calibri" pitchFamily="34" charset="0"/>
                <a:cs typeface="Calibri" pitchFamily="34" charset="0"/>
              </a:rPr>
              <a:t>1.6 </a:t>
            </a:r>
            <a:r>
              <a:rPr lang="tr-TR" sz="2400" dirty="0" smtClean="0">
                <a:latin typeface="Calibri" pitchFamily="34" charset="0"/>
                <a:cs typeface="Calibri" pitchFamily="34" charset="0"/>
              </a:rPr>
              <a:t>milyar resim, </a:t>
            </a:r>
          </a:p>
          <a:p>
            <a:pPr marL="0" indent="0" eaLnBrk="1" hangingPunct="1">
              <a:spcBef>
                <a:spcPts val="0"/>
              </a:spcBef>
              <a:buSzPct val="135000"/>
              <a:buNone/>
            </a:pPr>
            <a:r>
              <a:rPr lang="tr-TR" sz="2400" dirty="0" smtClean="0">
                <a:latin typeface="Calibri" pitchFamily="34" charset="0"/>
                <a:cs typeface="Calibri" pitchFamily="34" charset="0"/>
              </a:rPr>
              <a:t>	* </a:t>
            </a:r>
            <a:r>
              <a:rPr lang="en-GB" sz="2400" dirty="0" smtClean="0">
                <a:latin typeface="Calibri" pitchFamily="34" charset="0"/>
                <a:cs typeface="Calibri" pitchFamily="34" charset="0"/>
              </a:rPr>
              <a:t>50 mil</a:t>
            </a:r>
            <a:r>
              <a:rPr lang="tr-TR" sz="2400" dirty="0" smtClean="0">
                <a:latin typeface="Calibri" pitchFamily="34" charset="0"/>
                <a:cs typeface="Calibri" pitchFamily="34" charset="0"/>
              </a:rPr>
              <a:t>y</a:t>
            </a:r>
            <a:r>
              <a:rPr lang="en-GB" sz="2400" dirty="0" smtClean="0">
                <a:latin typeface="Calibri" pitchFamily="34" charset="0"/>
                <a:cs typeface="Calibri" pitchFamily="34" charset="0"/>
              </a:rPr>
              <a:t>on</a:t>
            </a:r>
            <a:r>
              <a:rPr lang="tr-TR" sz="2400" dirty="0" smtClean="0">
                <a:latin typeface="Calibri" pitchFamily="34" charset="0"/>
                <a:cs typeface="Calibri" pitchFamily="34" charset="0"/>
              </a:rPr>
              <a:t> ses-görüntü dosyası</a:t>
            </a:r>
          </a:p>
          <a:p>
            <a:pPr marL="271463" indent="-271463" eaLnBrk="1" hangingPunct="1">
              <a:lnSpc>
                <a:spcPct val="120000"/>
              </a:lnSpc>
              <a:buSzPct val="135000"/>
              <a:buFont typeface="Wingdings" pitchFamily="2" charset="2"/>
              <a:buChar char="§"/>
            </a:pPr>
            <a:r>
              <a:rPr lang="tr-TR" sz="2400" dirty="0" smtClean="0">
                <a:latin typeface="Calibri" pitchFamily="34" charset="0"/>
                <a:cs typeface="Calibri" pitchFamily="34" charset="0"/>
              </a:rPr>
              <a:t>Kişisel, Kurumsal ve Ulusal açıdan hayati önem taşıyan pek çok bilgi elektronik ortamda ………</a:t>
            </a:r>
          </a:p>
          <a:p>
            <a:pPr marL="271463" indent="-271463" eaLnBrk="1" hangingPunct="1">
              <a:lnSpc>
                <a:spcPct val="120000"/>
              </a:lnSpc>
              <a:buSzPct val="135000"/>
              <a:buNone/>
            </a:pPr>
            <a:endParaRPr lang="tr-TR"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bwMode="auto">
          <a:xfrm>
            <a:off x="928662" y="1988840"/>
            <a:ext cx="7786742" cy="4267579"/>
          </a:xfrm>
          <a:noFill/>
          <a:ln>
            <a:miter lim="800000"/>
            <a:headEnd/>
            <a:tailEnd/>
          </a:ln>
        </p:spPr>
        <p:txBody>
          <a:bodyPr vert="horz" wrap="square" lIns="91432" tIns="45717" rIns="91432" bIns="45717" numCol="1" anchor="t" anchorCtr="0" compatLnSpc="1">
            <a:prstTxWarp prst="textNoShape">
              <a:avLst/>
            </a:prstTxWarp>
          </a:bodyPr>
          <a:lstStyle/>
          <a:p>
            <a:pPr algn="just" eaLnBrk="1" hangingPunct="1">
              <a:lnSpc>
                <a:spcPct val="80000"/>
              </a:lnSpc>
              <a:buFontTx/>
              <a:buNone/>
            </a:pPr>
            <a:r>
              <a:rPr lang="tr-TR" sz="1800" dirty="0" smtClean="0"/>
              <a:t>   </a:t>
            </a:r>
            <a:r>
              <a:rPr lang="en-US" sz="2800" dirty="0" smtClean="0">
                <a:latin typeface="Calibri" pitchFamily="34" charset="0"/>
                <a:cs typeface="Calibri" pitchFamily="34" charset="0"/>
              </a:rPr>
              <a:t>20</a:t>
            </a:r>
            <a:r>
              <a:rPr lang="tr-TR" sz="2800" dirty="0" smtClean="0">
                <a:latin typeface="Calibri" pitchFamily="34" charset="0"/>
                <a:cs typeface="Calibri" pitchFamily="34" charset="0"/>
              </a:rPr>
              <a:t>10</a:t>
            </a:r>
            <a:r>
              <a:rPr lang="en-US" sz="2800" dirty="0" smtClean="0">
                <a:latin typeface="Calibri" pitchFamily="34" charset="0"/>
                <a:cs typeface="Calibri" pitchFamily="34" charset="0"/>
              </a:rPr>
              <a:t> </a:t>
            </a:r>
            <a:r>
              <a:rPr lang="en-US" sz="2800" dirty="0" err="1" smtClean="0">
                <a:latin typeface="Calibri" pitchFamily="34" charset="0"/>
                <a:cs typeface="Calibri" pitchFamily="34" charset="0"/>
              </a:rPr>
              <a:t>yılı</a:t>
            </a:r>
            <a:r>
              <a:rPr lang="tr-TR" sz="2800" dirty="0" smtClean="0">
                <a:latin typeface="Calibri" pitchFamily="34" charset="0"/>
                <a:cs typeface="Calibri" pitchFamily="34" charset="0"/>
              </a:rPr>
              <a:t>,</a:t>
            </a:r>
            <a:r>
              <a:rPr lang="en-US" sz="2800" dirty="0" smtClean="0">
                <a:latin typeface="Calibri" pitchFamily="34" charset="0"/>
                <a:cs typeface="Calibri" pitchFamily="34" charset="0"/>
              </a:rPr>
              <a:t> OECD </a:t>
            </a:r>
            <a:r>
              <a:rPr lang="en-US" sz="2800" dirty="0" err="1" smtClean="0">
                <a:latin typeface="Calibri" pitchFamily="34" charset="0"/>
                <a:cs typeface="Calibri" pitchFamily="34" charset="0"/>
              </a:rPr>
              <a:t>ülkeleri</a:t>
            </a:r>
            <a:r>
              <a:rPr lang="tr-TR" sz="2800" dirty="0" err="1" smtClean="0">
                <a:latin typeface="Calibri" pitchFamily="34" charset="0"/>
                <a:cs typeface="Calibri" pitchFamily="34" charset="0"/>
              </a:rPr>
              <a:t>nde</a:t>
            </a:r>
            <a:r>
              <a:rPr lang="tr-TR" sz="2800" dirty="0" smtClean="0">
                <a:latin typeface="Calibri" pitchFamily="34" charset="0"/>
                <a:cs typeface="Calibri" pitchFamily="34" charset="0"/>
              </a:rPr>
              <a:t>, </a:t>
            </a:r>
          </a:p>
          <a:p>
            <a:pPr algn="just" eaLnBrk="1" hangingPunct="1">
              <a:lnSpc>
                <a:spcPct val="80000"/>
              </a:lnSpc>
              <a:buFontTx/>
              <a:buNone/>
            </a:pPr>
            <a:r>
              <a:rPr lang="tr-TR" sz="2800" dirty="0" smtClean="0">
                <a:latin typeface="Calibri" pitchFamily="34" charset="0"/>
                <a:cs typeface="Calibri" pitchFamily="34" charset="0"/>
              </a:rPr>
              <a:t>	</a:t>
            </a:r>
          </a:p>
          <a:p>
            <a:pPr algn="just" eaLnBrk="1" hangingPunct="1">
              <a:lnSpc>
                <a:spcPct val="80000"/>
              </a:lnSpc>
              <a:buFontTx/>
              <a:buNone/>
            </a:pPr>
            <a:r>
              <a:rPr lang="tr-TR" sz="2800" dirty="0" smtClean="0">
                <a:latin typeface="Calibri" pitchFamily="34" charset="0"/>
                <a:cs typeface="Calibri" pitchFamily="34" charset="0"/>
              </a:rPr>
              <a:t>	Y</a:t>
            </a:r>
            <a:r>
              <a:rPr lang="en-US" sz="2800" dirty="0" err="1" smtClean="0">
                <a:latin typeface="Calibri" pitchFamily="34" charset="0"/>
                <a:cs typeface="Calibri" pitchFamily="34" charset="0"/>
              </a:rPr>
              <a:t>etişkin</a:t>
            </a:r>
            <a:r>
              <a:rPr lang="en-US" sz="2800" dirty="0" smtClean="0">
                <a:latin typeface="Calibri" pitchFamily="34" charset="0"/>
                <a:cs typeface="Calibri" pitchFamily="34" charset="0"/>
              </a:rPr>
              <a:t> </a:t>
            </a:r>
            <a:r>
              <a:rPr lang="tr-TR" sz="2800" dirty="0" smtClean="0">
                <a:latin typeface="Calibri" pitchFamily="34" charset="0"/>
                <a:cs typeface="Calibri" pitchFamily="34" charset="0"/>
              </a:rPr>
              <a:t>K</a:t>
            </a:r>
            <a:r>
              <a:rPr lang="en-US" sz="2800" dirty="0" err="1" smtClean="0">
                <a:latin typeface="Calibri" pitchFamily="34" charset="0"/>
                <a:cs typeface="Calibri" pitchFamily="34" charset="0"/>
              </a:rPr>
              <a:t>ullanıcılar</a:t>
            </a:r>
            <a:r>
              <a:rPr lang="tr-TR" sz="2800" dirty="0" smtClean="0">
                <a:latin typeface="Calibri" pitchFamily="34" charset="0"/>
                <a:cs typeface="Calibri" pitchFamily="34" charset="0"/>
              </a:rPr>
              <a:t>da;</a:t>
            </a:r>
          </a:p>
          <a:p>
            <a:pPr marL="0" indent="0" eaLnBrk="1" hangingPunct="1">
              <a:lnSpc>
                <a:spcPct val="80000"/>
              </a:lnSpc>
              <a:buNone/>
            </a:pPr>
            <a:r>
              <a:rPr lang="tr-TR" sz="2400" dirty="0" smtClean="0">
                <a:latin typeface="Calibri" pitchFamily="34" charset="0"/>
                <a:cs typeface="Calibri" pitchFamily="34" charset="0"/>
              </a:rPr>
              <a:t>	* </a:t>
            </a:r>
            <a:r>
              <a:rPr lang="en-US" sz="2400" dirty="0" smtClean="0">
                <a:latin typeface="Calibri" pitchFamily="34" charset="0"/>
                <a:cs typeface="Calibri" pitchFamily="34" charset="0"/>
              </a:rPr>
              <a:t>e-</a:t>
            </a:r>
            <a:r>
              <a:rPr lang="en-US" sz="2400" dirty="0" err="1" smtClean="0">
                <a:latin typeface="Calibri" pitchFamily="34" charset="0"/>
                <a:cs typeface="Calibri" pitchFamily="34" charset="0"/>
              </a:rPr>
              <a:t>posta</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gönderme</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ya</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da</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telefon</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açma</a:t>
            </a:r>
            <a:r>
              <a:rPr lang="tr-TR" sz="2400" dirty="0" smtClean="0">
                <a:latin typeface="Calibri" pitchFamily="34" charset="0"/>
                <a:cs typeface="Calibri" pitchFamily="34" charset="0"/>
              </a:rPr>
              <a:t>	:</a:t>
            </a:r>
            <a:r>
              <a:rPr lang="en-US" sz="2400" dirty="0" smtClean="0">
                <a:latin typeface="Calibri" pitchFamily="34" charset="0"/>
                <a:cs typeface="Calibri" pitchFamily="34" charset="0"/>
              </a:rPr>
              <a:t> % </a:t>
            </a:r>
            <a:r>
              <a:rPr lang="tr-TR" sz="2400" dirty="0" smtClean="0">
                <a:latin typeface="Calibri" pitchFamily="34" charset="0"/>
                <a:cs typeface="Calibri" pitchFamily="34" charset="0"/>
              </a:rPr>
              <a:t>6</a:t>
            </a:r>
            <a:r>
              <a:rPr lang="en-US" sz="2400" dirty="0" smtClean="0">
                <a:latin typeface="Calibri" pitchFamily="34" charset="0"/>
                <a:cs typeface="Calibri" pitchFamily="34" charset="0"/>
              </a:rPr>
              <a:t>7</a:t>
            </a:r>
            <a:endParaRPr lang="tr-TR" sz="2400" dirty="0" smtClean="0">
              <a:latin typeface="Calibri" pitchFamily="34" charset="0"/>
              <a:cs typeface="Calibri" pitchFamily="34" charset="0"/>
            </a:endParaRPr>
          </a:p>
          <a:p>
            <a:pPr eaLnBrk="1" hangingPunct="1">
              <a:lnSpc>
                <a:spcPct val="80000"/>
              </a:lnSpc>
              <a:buNone/>
            </a:pPr>
            <a:r>
              <a:rPr lang="tr-TR" sz="2400" dirty="0" smtClean="0">
                <a:latin typeface="Calibri" pitchFamily="34" charset="0"/>
                <a:cs typeface="Calibri" pitchFamily="34" charset="0"/>
              </a:rPr>
              <a:t>		* M</a:t>
            </a:r>
            <a:r>
              <a:rPr lang="en-US" sz="2400" dirty="0" smtClean="0">
                <a:latin typeface="Calibri" pitchFamily="34" charset="0"/>
                <a:cs typeface="Calibri" pitchFamily="34" charset="0"/>
              </a:rPr>
              <a:t>al </a:t>
            </a:r>
            <a:r>
              <a:rPr lang="en-US" sz="2400" dirty="0" err="1" smtClean="0">
                <a:latin typeface="Calibri" pitchFamily="34" charset="0"/>
                <a:cs typeface="Calibri" pitchFamily="34" charset="0"/>
              </a:rPr>
              <a:t>ve</a:t>
            </a:r>
            <a:r>
              <a:rPr lang="en-US" sz="2400" dirty="0" smtClean="0">
                <a:latin typeface="Calibri" pitchFamily="34" charset="0"/>
                <a:cs typeface="Calibri" pitchFamily="34" charset="0"/>
              </a:rPr>
              <a:t> </a:t>
            </a:r>
            <a:r>
              <a:rPr lang="tr-TR" sz="2400" dirty="0" smtClean="0">
                <a:latin typeface="Calibri" pitchFamily="34" charset="0"/>
                <a:cs typeface="Calibri" pitchFamily="34" charset="0"/>
              </a:rPr>
              <a:t>H</a:t>
            </a:r>
            <a:r>
              <a:rPr lang="en-US" sz="2400" dirty="0" err="1" smtClean="0">
                <a:latin typeface="Calibri" pitchFamily="34" charset="0"/>
                <a:cs typeface="Calibri" pitchFamily="34" charset="0"/>
              </a:rPr>
              <a:t>izmetlerini</a:t>
            </a:r>
            <a:r>
              <a:rPr lang="en-US" sz="2400" dirty="0" smtClean="0">
                <a:latin typeface="Calibri" pitchFamily="34" charset="0"/>
                <a:cs typeface="Calibri" pitchFamily="34" charset="0"/>
              </a:rPr>
              <a:t> </a:t>
            </a:r>
            <a:r>
              <a:rPr lang="tr-TR" sz="2400" dirty="0" smtClean="0">
                <a:latin typeface="Calibri" pitchFamily="34" charset="0"/>
                <a:cs typeface="Calibri" pitchFamily="34" charset="0"/>
              </a:rPr>
              <a:t>İ</a:t>
            </a:r>
            <a:r>
              <a:rPr lang="en-US" sz="2400" dirty="0" err="1" smtClean="0">
                <a:latin typeface="Calibri" pitchFamily="34" charset="0"/>
                <a:cs typeface="Calibri" pitchFamily="34" charset="0"/>
              </a:rPr>
              <a:t>nternet</a:t>
            </a:r>
            <a:r>
              <a:rPr lang="tr-TR" sz="2400" dirty="0" smtClean="0">
                <a:latin typeface="Calibri" pitchFamily="34" charset="0"/>
                <a:cs typeface="Calibri" pitchFamily="34" charset="0"/>
              </a:rPr>
              <a:t>ten Sipariş	: </a:t>
            </a:r>
            <a:r>
              <a:rPr lang="en-US" sz="2400" dirty="0" smtClean="0">
                <a:latin typeface="Calibri" pitchFamily="34" charset="0"/>
                <a:cs typeface="Calibri" pitchFamily="34" charset="0"/>
              </a:rPr>
              <a:t>% </a:t>
            </a:r>
            <a:r>
              <a:rPr lang="tr-TR" sz="2400" dirty="0" smtClean="0">
                <a:latin typeface="Calibri" pitchFamily="34" charset="0"/>
                <a:cs typeface="Calibri" pitchFamily="34" charset="0"/>
              </a:rPr>
              <a:t>3</a:t>
            </a:r>
            <a:r>
              <a:rPr lang="en-US" sz="2400" dirty="0" smtClean="0">
                <a:latin typeface="Calibri" pitchFamily="34" charset="0"/>
                <a:cs typeface="Calibri" pitchFamily="34" charset="0"/>
              </a:rPr>
              <a:t>5</a:t>
            </a:r>
            <a:endParaRPr lang="tr-TR" sz="2400" dirty="0" smtClean="0">
              <a:latin typeface="Calibri" pitchFamily="34" charset="0"/>
              <a:cs typeface="Calibri" pitchFamily="34" charset="0"/>
            </a:endParaRPr>
          </a:p>
          <a:p>
            <a:pPr eaLnBrk="1" hangingPunct="1">
              <a:lnSpc>
                <a:spcPct val="80000"/>
              </a:lnSpc>
              <a:buNone/>
            </a:pPr>
            <a:r>
              <a:rPr lang="tr-TR" sz="2400" dirty="0" smtClean="0">
                <a:latin typeface="Calibri" pitchFamily="34" charset="0"/>
                <a:cs typeface="Calibri" pitchFamily="34" charset="0"/>
              </a:rPr>
              <a:t>		* İ</a:t>
            </a:r>
            <a:r>
              <a:rPr lang="en-US" sz="2400" dirty="0" err="1" smtClean="0">
                <a:latin typeface="Calibri" pitchFamily="34" charset="0"/>
                <a:cs typeface="Calibri" pitchFamily="34" charset="0"/>
              </a:rPr>
              <a:t>nternet</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bankacılı</a:t>
            </a:r>
            <a:r>
              <a:rPr lang="tr-TR" sz="2400" dirty="0" err="1" smtClean="0">
                <a:latin typeface="Calibri" pitchFamily="34" charset="0"/>
                <a:cs typeface="Calibri" pitchFamily="34" charset="0"/>
              </a:rPr>
              <a:t>ğı</a:t>
            </a:r>
            <a:r>
              <a:rPr lang="tr-TR" sz="2400" dirty="0" smtClean="0">
                <a:latin typeface="Calibri" pitchFamily="34" charset="0"/>
                <a:cs typeface="Calibri" pitchFamily="34" charset="0"/>
              </a:rPr>
              <a:t>				: </a:t>
            </a:r>
            <a:r>
              <a:rPr lang="en-US" sz="2400" dirty="0" smtClean="0">
                <a:latin typeface="Calibri" pitchFamily="34" charset="0"/>
                <a:cs typeface="Calibri" pitchFamily="34" charset="0"/>
              </a:rPr>
              <a:t>% </a:t>
            </a:r>
            <a:r>
              <a:rPr lang="tr-TR" sz="2400" dirty="0" smtClean="0">
                <a:latin typeface="Calibri" pitchFamily="34" charset="0"/>
                <a:cs typeface="Calibri" pitchFamily="34" charset="0"/>
              </a:rPr>
              <a:t>40</a:t>
            </a:r>
          </a:p>
          <a:p>
            <a:pPr eaLnBrk="1" hangingPunct="1">
              <a:lnSpc>
                <a:spcPct val="80000"/>
              </a:lnSpc>
              <a:buNone/>
            </a:pPr>
            <a:r>
              <a:rPr lang="tr-TR" sz="2800" dirty="0" smtClean="0">
                <a:latin typeface="Calibri" pitchFamily="34" charset="0"/>
                <a:cs typeface="Calibri" pitchFamily="34" charset="0"/>
              </a:rPr>
              <a:t>	</a:t>
            </a:r>
          </a:p>
          <a:p>
            <a:pPr eaLnBrk="1" hangingPunct="1">
              <a:lnSpc>
                <a:spcPct val="80000"/>
              </a:lnSpc>
              <a:buNone/>
            </a:pPr>
            <a:r>
              <a:rPr lang="tr-TR" sz="2800" dirty="0" smtClean="0">
                <a:latin typeface="Calibri" pitchFamily="34" charset="0"/>
                <a:cs typeface="Calibri" pitchFamily="34" charset="0"/>
              </a:rPr>
              <a:t>	Ortalama </a:t>
            </a:r>
            <a:r>
              <a:rPr lang="en-US" sz="2800" dirty="0" err="1" smtClean="0">
                <a:latin typeface="Calibri" pitchFamily="34" charset="0"/>
                <a:cs typeface="Calibri" pitchFamily="34" charset="0"/>
              </a:rPr>
              <a:t>çalışan</a:t>
            </a:r>
            <a:r>
              <a:rPr lang="en-US" sz="2800" dirty="0" smtClean="0">
                <a:latin typeface="Calibri" pitchFamily="34" charset="0"/>
                <a:cs typeface="Calibri" pitchFamily="34" charset="0"/>
              </a:rPr>
              <a:t> </a:t>
            </a:r>
            <a:r>
              <a:rPr lang="en-US" sz="2800" dirty="0" err="1" smtClean="0">
                <a:latin typeface="Calibri" pitchFamily="34" charset="0"/>
                <a:cs typeface="Calibri" pitchFamily="34" charset="0"/>
              </a:rPr>
              <a:t>sayısı</a:t>
            </a:r>
            <a:r>
              <a:rPr lang="en-US" sz="2800" dirty="0" smtClean="0">
                <a:latin typeface="Calibri" pitchFamily="34" charset="0"/>
                <a:cs typeface="Calibri" pitchFamily="34" charset="0"/>
              </a:rPr>
              <a:t> 10 </a:t>
            </a:r>
            <a:r>
              <a:rPr lang="tr-TR" sz="2800" dirty="0" smtClean="0">
                <a:latin typeface="Calibri" pitchFamily="34" charset="0"/>
                <a:cs typeface="Calibri" pitchFamily="34" charset="0"/>
              </a:rPr>
              <a:t>+ </a:t>
            </a:r>
            <a:r>
              <a:rPr lang="en-US" sz="2800" dirty="0" err="1" smtClean="0">
                <a:latin typeface="Calibri" pitchFamily="34" charset="0"/>
                <a:cs typeface="Calibri" pitchFamily="34" charset="0"/>
              </a:rPr>
              <a:t>olan</a:t>
            </a:r>
            <a:r>
              <a:rPr lang="en-US" sz="2800" dirty="0" smtClean="0">
                <a:latin typeface="Calibri" pitchFamily="34" charset="0"/>
                <a:cs typeface="Calibri" pitchFamily="34" charset="0"/>
              </a:rPr>
              <a:t> </a:t>
            </a:r>
            <a:r>
              <a:rPr lang="en-US" sz="2800" dirty="0" err="1" smtClean="0">
                <a:latin typeface="Calibri" pitchFamily="34" charset="0"/>
                <a:cs typeface="Calibri" pitchFamily="34" charset="0"/>
              </a:rPr>
              <a:t>işletmeler</a:t>
            </a:r>
            <a:r>
              <a:rPr lang="tr-TR" sz="2800" dirty="0" smtClean="0">
                <a:latin typeface="Calibri" pitchFamily="34" charset="0"/>
                <a:cs typeface="Calibri" pitchFamily="34" charset="0"/>
              </a:rPr>
              <a:t>de; </a:t>
            </a:r>
          </a:p>
          <a:p>
            <a:pPr marL="0" indent="0" eaLnBrk="1" hangingPunct="1">
              <a:lnSpc>
                <a:spcPct val="80000"/>
              </a:lnSpc>
              <a:buNone/>
            </a:pPr>
            <a:r>
              <a:rPr lang="tr-TR" sz="2400" dirty="0" smtClean="0">
                <a:latin typeface="Calibri" pitchFamily="34" charset="0"/>
                <a:cs typeface="Calibri" pitchFamily="34" charset="0"/>
              </a:rPr>
              <a:t>	* İ</a:t>
            </a:r>
            <a:r>
              <a:rPr lang="en-US" sz="2400" dirty="0" err="1" smtClean="0">
                <a:latin typeface="Calibri" pitchFamily="34" charset="0"/>
                <a:cs typeface="Calibri" pitchFamily="34" charset="0"/>
              </a:rPr>
              <a:t>nternet</a:t>
            </a:r>
            <a:r>
              <a:rPr lang="tr-TR" sz="2400" dirty="0" smtClean="0">
                <a:latin typeface="Calibri" pitchFamily="34" charset="0"/>
                <a:cs typeface="Calibri" pitchFamily="34" charset="0"/>
              </a:rPr>
              <a:t>ten Sipariş		: </a:t>
            </a:r>
            <a:r>
              <a:rPr lang="en-US" sz="2400" dirty="0" smtClean="0">
                <a:latin typeface="Calibri" pitchFamily="34" charset="0"/>
                <a:cs typeface="Calibri" pitchFamily="34" charset="0"/>
              </a:rPr>
              <a:t>% </a:t>
            </a:r>
            <a:r>
              <a:rPr lang="tr-TR" sz="2400" dirty="0" smtClean="0">
                <a:latin typeface="Calibri" pitchFamily="34" charset="0"/>
                <a:cs typeface="Calibri" pitchFamily="34" charset="0"/>
              </a:rPr>
              <a:t>43</a:t>
            </a:r>
            <a:r>
              <a:rPr lang="en-US" sz="2400" dirty="0" smtClean="0">
                <a:latin typeface="Calibri" pitchFamily="34" charset="0"/>
                <a:cs typeface="Calibri" pitchFamily="34" charset="0"/>
              </a:rPr>
              <a:t>’</a:t>
            </a:r>
            <a:r>
              <a:rPr lang="tr-TR" sz="2400" dirty="0" smtClean="0">
                <a:latin typeface="Calibri" pitchFamily="34" charset="0"/>
                <a:cs typeface="Calibri" pitchFamily="34" charset="0"/>
              </a:rPr>
              <a:t>ü</a:t>
            </a:r>
            <a:r>
              <a:rPr lang="en-US" sz="2400" dirty="0" smtClean="0">
                <a:latin typeface="Calibri" pitchFamily="34" charset="0"/>
                <a:cs typeface="Calibri" pitchFamily="34" charset="0"/>
              </a:rPr>
              <a:t> </a:t>
            </a:r>
            <a:endParaRPr lang="tr-TR" sz="2400" dirty="0" smtClean="0">
              <a:latin typeface="Calibri" pitchFamily="34" charset="0"/>
              <a:cs typeface="Calibri" pitchFamily="34" charset="0"/>
            </a:endParaRPr>
          </a:p>
          <a:p>
            <a:pPr marL="0" indent="0" eaLnBrk="1" hangingPunct="1">
              <a:lnSpc>
                <a:spcPct val="80000"/>
              </a:lnSpc>
              <a:buNone/>
            </a:pPr>
            <a:r>
              <a:rPr lang="tr-TR" sz="2400" dirty="0" smtClean="0">
                <a:latin typeface="Calibri" pitchFamily="34" charset="0"/>
                <a:cs typeface="Calibri" pitchFamily="34" charset="0"/>
              </a:rPr>
              <a:t>	* İ</a:t>
            </a:r>
            <a:r>
              <a:rPr lang="en-US" sz="2400" dirty="0" err="1" smtClean="0">
                <a:latin typeface="Calibri" pitchFamily="34" charset="0"/>
                <a:cs typeface="Calibri" pitchFamily="34" charset="0"/>
              </a:rPr>
              <a:t>nternet</a:t>
            </a:r>
            <a:r>
              <a:rPr lang="tr-TR" sz="2400" dirty="0" smtClean="0">
                <a:latin typeface="Calibri" pitchFamily="34" charset="0"/>
                <a:cs typeface="Calibri" pitchFamily="34" charset="0"/>
              </a:rPr>
              <a:t>ten Satış Yapma	: </a:t>
            </a:r>
            <a:r>
              <a:rPr lang="en-US" sz="2400" dirty="0" smtClean="0">
                <a:latin typeface="Calibri" pitchFamily="34" charset="0"/>
                <a:cs typeface="Calibri" pitchFamily="34" charset="0"/>
              </a:rPr>
              <a:t>%</a:t>
            </a:r>
            <a:r>
              <a:rPr lang="tr-TR" sz="2400" dirty="0" smtClean="0">
                <a:latin typeface="Calibri" pitchFamily="34" charset="0"/>
                <a:cs typeface="Calibri" pitchFamily="34" charset="0"/>
              </a:rPr>
              <a:t>2</a:t>
            </a:r>
            <a:r>
              <a:rPr lang="en-US" sz="2400" dirty="0" smtClean="0">
                <a:latin typeface="Calibri" pitchFamily="34" charset="0"/>
                <a:cs typeface="Calibri" pitchFamily="34" charset="0"/>
              </a:rPr>
              <a:t>7 </a:t>
            </a:r>
            <a:r>
              <a:rPr lang="en-US" sz="2400" dirty="0" err="1" smtClean="0">
                <a:latin typeface="Calibri" pitchFamily="34" charset="0"/>
                <a:cs typeface="Calibri" pitchFamily="34" charset="0"/>
              </a:rPr>
              <a:t>si</a:t>
            </a:r>
            <a:r>
              <a:rPr lang="en-US" sz="2400" dirty="0" smtClean="0">
                <a:latin typeface="Calibri" pitchFamily="34" charset="0"/>
                <a:cs typeface="Calibri" pitchFamily="34" charset="0"/>
              </a:rPr>
              <a:t>  </a:t>
            </a:r>
            <a:endParaRPr lang="tr-TR" sz="2400" dirty="0" smtClean="0">
              <a:latin typeface="Calibri" pitchFamily="34" charset="0"/>
              <a:cs typeface="Calibri" pitchFamily="34" charset="0"/>
            </a:endParaRPr>
          </a:p>
          <a:p>
            <a:pPr algn="just" eaLnBrk="1" hangingPunct="1">
              <a:lnSpc>
                <a:spcPct val="80000"/>
              </a:lnSpc>
              <a:buFontTx/>
              <a:buNone/>
            </a:pPr>
            <a:endParaRPr lang="tr-TR" sz="2800" dirty="0" smtClean="0"/>
          </a:p>
        </p:txBody>
      </p:sp>
      <p:sp>
        <p:nvSpPr>
          <p:cNvPr id="6" name="Rectangle 2"/>
          <p:cNvSpPr>
            <a:spLocks noGrp="1" noChangeArrowheads="1"/>
          </p:cNvSpPr>
          <p:nvPr>
            <p:ph type="title"/>
          </p:nvPr>
        </p:nvSpPr>
        <p:spPr bwMode="auto">
          <a:xfrm>
            <a:off x="2124075" y="620713"/>
            <a:ext cx="6283325" cy="966787"/>
          </a:xfrm>
          <a:noFill/>
          <a:ln>
            <a:miter lim="800000"/>
            <a:headEnd/>
            <a:tailEnd/>
          </a:ln>
        </p:spPr>
        <p:txBody>
          <a:bodyPr vert="horz" wrap="square" lIns="91432" tIns="45717" rIns="91432" bIns="45717" numCol="1" anchor="t" anchorCtr="0" compatLnSpc="1">
            <a:prstTxWarp prst="textNoShape">
              <a:avLst/>
            </a:prstTxWarp>
          </a:bodyPr>
          <a:lstStyle/>
          <a:p>
            <a:pPr eaLnBrk="1" hangingPunct="1"/>
            <a:r>
              <a:rPr lang="tr-TR" sz="2000" b="1" dirty="0" smtClean="0">
                <a:solidFill>
                  <a:srgbClr val="C00000"/>
                </a:solidFill>
              </a:rPr>
              <a:t>Y</a:t>
            </a:r>
            <a:r>
              <a:rPr lang="en-US" sz="2000" b="1" dirty="0" err="1" smtClean="0">
                <a:solidFill>
                  <a:srgbClr val="C00000"/>
                </a:solidFill>
              </a:rPr>
              <a:t>eni</a:t>
            </a:r>
            <a:r>
              <a:rPr lang="en-US" sz="2000" b="1" dirty="0" smtClean="0">
                <a:solidFill>
                  <a:srgbClr val="C00000"/>
                </a:solidFill>
              </a:rPr>
              <a:t> </a:t>
            </a:r>
            <a:r>
              <a:rPr lang="tr-TR" sz="2000" b="1" dirty="0" smtClean="0">
                <a:solidFill>
                  <a:srgbClr val="C00000"/>
                </a:solidFill>
              </a:rPr>
              <a:t>Eğilim: </a:t>
            </a:r>
            <a:r>
              <a:rPr lang="tr-TR" sz="2000" dirty="0" smtClean="0">
                <a:solidFill>
                  <a:srgbClr val="C00000"/>
                </a:solidFill>
              </a:rPr>
              <a:t>Sosyal Şebekeleşme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bwMode="auto">
          <a:xfrm>
            <a:off x="827584" y="1772816"/>
            <a:ext cx="4248472" cy="4968552"/>
          </a:xfrm>
          <a:noFill/>
          <a:ln>
            <a:miter lim="800000"/>
            <a:headEnd/>
            <a:tailEnd/>
          </a:ln>
        </p:spPr>
        <p:txBody>
          <a:bodyPr vert="horz" wrap="square" lIns="91432" tIns="45717" rIns="91432" bIns="45717" numCol="1" anchor="t" anchorCtr="0" compatLnSpc="1">
            <a:prstTxWarp prst="textNoShape">
              <a:avLst/>
            </a:prstTxWarp>
          </a:bodyPr>
          <a:lstStyle/>
          <a:p>
            <a:pPr eaLnBrk="1" hangingPunct="1">
              <a:buFontTx/>
              <a:buNone/>
            </a:pPr>
            <a:r>
              <a:rPr lang="en-US" sz="2800" dirty="0" smtClean="0">
                <a:latin typeface="Calibri" pitchFamily="34" charset="0"/>
                <a:cs typeface="Calibri" pitchFamily="34" charset="0"/>
              </a:rPr>
              <a:t>İnternet </a:t>
            </a:r>
            <a:r>
              <a:rPr lang="tr-TR" sz="2800" dirty="0" smtClean="0">
                <a:latin typeface="Calibri" pitchFamily="34" charset="0"/>
                <a:cs typeface="Calibri" pitchFamily="34" charset="0"/>
              </a:rPr>
              <a:t>Faaliyetleri</a:t>
            </a:r>
          </a:p>
          <a:p>
            <a:pPr eaLnBrk="1" hangingPunct="1">
              <a:spcBef>
                <a:spcPts val="0"/>
              </a:spcBef>
            </a:pPr>
            <a:endParaRPr lang="tr-TR" b="0" dirty="0" smtClean="0">
              <a:latin typeface="Calibri" pitchFamily="34" charset="0"/>
              <a:cs typeface="Calibri" pitchFamily="34" charset="0"/>
            </a:endParaRPr>
          </a:p>
          <a:p>
            <a:pPr eaLnBrk="1" hangingPunct="1">
              <a:spcBef>
                <a:spcPts val="0"/>
              </a:spcBef>
            </a:pPr>
            <a:r>
              <a:rPr lang="tr-TR" b="0" dirty="0" smtClean="0">
                <a:latin typeface="Calibri" pitchFamily="34" charset="0"/>
                <a:cs typeface="Calibri" pitchFamily="34" charset="0"/>
              </a:rPr>
              <a:t>* P</a:t>
            </a:r>
            <a:r>
              <a:rPr lang="en-US" b="0" dirty="0" err="1" smtClean="0">
                <a:latin typeface="Calibri" pitchFamily="34" charset="0"/>
                <a:cs typeface="Calibri" pitchFamily="34" charset="0"/>
              </a:rPr>
              <a:t>ostalama</a:t>
            </a:r>
            <a:r>
              <a:rPr lang="en-US" b="0" dirty="0" smtClean="0">
                <a:latin typeface="Calibri" pitchFamily="34" charset="0"/>
                <a:cs typeface="Calibri" pitchFamily="34" charset="0"/>
              </a:rPr>
              <a:t>,</a:t>
            </a:r>
            <a:endParaRPr lang="tr-TR" b="0" dirty="0" smtClean="0">
              <a:latin typeface="Calibri" pitchFamily="34" charset="0"/>
              <a:cs typeface="Calibri" pitchFamily="34" charset="0"/>
            </a:endParaRPr>
          </a:p>
          <a:p>
            <a:pPr eaLnBrk="1" hangingPunct="1">
              <a:spcBef>
                <a:spcPts val="0"/>
              </a:spcBef>
            </a:pPr>
            <a:r>
              <a:rPr lang="tr-TR" b="0" dirty="0" smtClean="0">
                <a:latin typeface="Calibri" pitchFamily="34" charset="0"/>
                <a:cs typeface="Calibri" pitchFamily="34" charset="0"/>
              </a:rPr>
              <a:t>* Bilgi Paylaşımı</a:t>
            </a:r>
            <a:r>
              <a:rPr lang="en-US" b="0" dirty="0" smtClean="0">
                <a:latin typeface="Calibri" pitchFamily="34" charset="0"/>
                <a:cs typeface="Calibri" pitchFamily="34" charset="0"/>
              </a:rPr>
              <a:t> </a:t>
            </a:r>
            <a:endParaRPr lang="tr-TR" b="0" dirty="0" smtClean="0">
              <a:latin typeface="Calibri" pitchFamily="34" charset="0"/>
              <a:cs typeface="Calibri" pitchFamily="34" charset="0"/>
            </a:endParaRPr>
          </a:p>
          <a:p>
            <a:pPr eaLnBrk="1" hangingPunct="1">
              <a:spcBef>
                <a:spcPts val="0"/>
              </a:spcBef>
            </a:pPr>
            <a:r>
              <a:rPr lang="tr-TR" b="0" dirty="0" smtClean="0">
                <a:latin typeface="Calibri" pitchFamily="34" charset="0"/>
                <a:cs typeface="Calibri" pitchFamily="34" charset="0"/>
              </a:rPr>
              <a:t>* Tartışma Platformları</a:t>
            </a:r>
          </a:p>
          <a:p>
            <a:pPr eaLnBrk="1" hangingPunct="1">
              <a:spcBef>
                <a:spcPts val="0"/>
              </a:spcBef>
            </a:pPr>
            <a:r>
              <a:rPr lang="tr-TR" b="0" dirty="0" smtClean="0">
                <a:latin typeface="Calibri" pitchFamily="34" charset="0"/>
                <a:cs typeface="Calibri" pitchFamily="34" charset="0"/>
              </a:rPr>
              <a:t>* T</a:t>
            </a:r>
            <a:r>
              <a:rPr lang="en-US" b="0" dirty="0" err="1" smtClean="0">
                <a:latin typeface="Calibri" pitchFamily="34" charset="0"/>
                <a:cs typeface="Calibri" pitchFamily="34" charset="0"/>
              </a:rPr>
              <a:t>elefon</a:t>
            </a:r>
            <a:r>
              <a:rPr lang="en-US" b="0" dirty="0" smtClean="0">
                <a:latin typeface="Calibri" pitchFamily="34" charset="0"/>
                <a:cs typeface="Calibri" pitchFamily="34" charset="0"/>
              </a:rPr>
              <a:t> </a:t>
            </a:r>
            <a:r>
              <a:rPr lang="en-US" b="0" dirty="0" err="1" smtClean="0">
                <a:latin typeface="Calibri" pitchFamily="34" charset="0"/>
                <a:cs typeface="Calibri" pitchFamily="34" charset="0"/>
              </a:rPr>
              <a:t>açma</a:t>
            </a:r>
            <a:r>
              <a:rPr lang="en-US" b="0" dirty="0" smtClean="0">
                <a:latin typeface="Calibri" pitchFamily="34" charset="0"/>
                <a:cs typeface="Calibri" pitchFamily="34" charset="0"/>
              </a:rPr>
              <a:t>, </a:t>
            </a:r>
            <a:endParaRPr lang="tr-TR" b="0" dirty="0" smtClean="0">
              <a:latin typeface="Calibri" pitchFamily="34" charset="0"/>
              <a:cs typeface="Calibri" pitchFamily="34" charset="0"/>
            </a:endParaRPr>
          </a:p>
          <a:p>
            <a:pPr eaLnBrk="1" hangingPunct="1">
              <a:spcBef>
                <a:spcPts val="0"/>
              </a:spcBef>
            </a:pPr>
            <a:r>
              <a:rPr lang="tr-TR" b="0" dirty="0" smtClean="0">
                <a:latin typeface="Calibri" pitchFamily="34" charset="0"/>
                <a:cs typeface="Calibri" pitchFamily="34" charset="0"/>
              </a:rPr>
              <a:t>* A</a:t>
            </a:r>
            <a:r>
              <a:rPr lang="en-US" b="0" dirty="0" err="1" smtClean="0">
                <a:latin typeface="Calibri" pitchFamily="34" charset="0"/>
                <a:cs typeface="Calibri" pitchFamily="34" charset="0"/>
              </a:rPr>
              <a:t>lışveriş</a:t>
            </a:r>
            <a:r>
              <a:rPr lang="tr-TR" b="0" dirty="0" smtClean="0">
                <a:latin typeface="Calibri" pitchFamily="34" charset="0"/>
                <a:cs typeface="Calibri" pitchFamily="34" charset="0"/>
              </a:rPr>
              <a:t> </a:t>
            </a:r>
            <a:r>
              <a:rPr lang="en-US" b="0" dirty="0" err="1" smtClean="0">
                <a:latin typeface="Calibri" pitchFamily="34" charset="0"/>
                <a:cs typeface="Calibri" pitchFamily="34" charset="0"/>
              </a:rPr>
              <a:t>yapma</a:t>
            </a:r>
            <a:r>
              <a:rPr lang="en-US" b="0" dirty="0" smtClean="0">
                <a:latin typeface="Calibri" pitchFamily="34" charset="0"/>
                <a:cs typeface="Calibri" pitchFamily="34" charset="0"/>
              </a:rPr>
              <a:t>,</a:t>
            </a:r>
            <a:endParaRPr lang="tr-TR" b="0" dirty="0" smtClean="0">
              <a:latin typeface="Calibri" pitchFamily="34" charset="0"/>
              <a:cs typeface="Calibri" pitchFamily="34" charset="0"/>
            </a:endParaRPr>
          </a:p>
          <a:p>
            <a:pPr eaLnBrk="1" hangingPunct="1">
              <a:spcBef>
                <a:spcPts val="0"/>
              </a:spcBef>
            </a:pPr>
            <a:r>
              <a:rPr lang="tr-TR" b="0" dirty="0" smtClean="0">
                <a:latin typeface="Calibri" pitchFamily="34" charset="0"/>
                <a:cs typeface="Calibri" pitchFamily="34" charset="0"/>
              </a:rPr>
              <a:t>* Pazarlama</a:t>
            </a:r>
            <a:r>
              <a:rPr lang="en-US" b="0" dirty="0" smtClean="0">
                <a:latin typeface="Calibri" pitchFamily="34" charset="0"/>
                <a:cs typeface="Calibri" pitchFamily="34" charset="0"/>
              </a:rPr>
              <a:t> </a:t>
            </a:r>
            <a:endParaRPr lang="tr-TR" b="0" dirty="0" smtClean="0">
              <a:latin typeface="Calibri" pitchFamily="34" charset="0"/>
              <a:cs typeface="Calibri" pitchFamily="34" charset="0"/>
            </a:endParaRPr>
          </a:p>
          <a:p>
            <a:pPr eaLnBrk="1" hangingPunct="1">
              <a:spcBef>
                <a:spcPts val="0"/>
              </a:spcBef>
            </a:pPr>
            <a:r>
              <a:rPr lang="tr-TR" b="0" dirty="0" smtClean="0">
                <a:latin typeface="Calibri" pitchFamily="34" charset="0"/>
                <a:cs typeface="Calibri" pitchFamily="34" charset="0"/>
              </a:rPr>
              <a:t>* B</a:t>
            </a:r>
            <a:r>
              <a:rPr lang="en-US" b="0" dirty="0" err="1" smtClean="0">
                <a:latin typeface="Calibri" pitchFamily="34" charset="0"/>
                <a:cs typeface="Calibri" pitchFamily="34" charset="0"/>
              </a:rPr>
              <a:t>ankacılık</a:t>
            </a:r>
            <a:r>
              <a:rPr lang="en-US" b="0" dirty="0" smtClean="0">
                <a:latin typeface="Calibri" pitchFamily="34" charset="0"/>
                <a:cs typeface="Calibri" pitchFamily="34" charset="0"/>
              </a:rPr>
              <a:t>,</a:t>
            </a:r>
            <a:endParaRPr lang="tr-TR" b="0" dirty="0" smtClean="0">
              <a:latin typeface="Calibri" pitchFamily="34" charset="0"/>
              <a:cs typeface="Calibri" pitchFamily="34" charset="0"/>
            </a:endParaRPr>
          </a:p>
          <a:p>
            <a:pPr eaLnBrk="1" hangingPunct="1">
              <a:spcBef>
                <a:spcPts val="0"/>
              </a:spcBef>
            </a:pPr>
            <a:r>
              <a:rPr lang="tr-TR" b="0" dirty="0" smtClean="0">
                <a:latin typeface="Calibri" pitchFamily="34" charset="0"/>
                <a:cs typeface="Calibri" pitchFamily="34" charset="0"/>
              </a:rPr>
              <a:t>* Müzik ve Oyun</a:t>
            </a:r>
          </a:p>
          <a:p>
            <a:pPr eaLnBrk="1" hangingPunct="1">
              <a:buFontTx/>
              <a:buNone/>
            </a:pPr>
            <a:endParaRPr lang="tr-TR" sz="2800" dirty="0" smtClean="0">
              <a:latin typeface="Calibri" pitchFamily="34" charset="0"/>
              <a:cs typeface="Calibri" pitchFamily="34" charset="0"/>
            </a:endParaRPr>
          </a:p>
          <a:p>
            <a:pPr algn="just" eaLnBrk="1" hangingPunct="1">
              <a:buFontTx/>
              <a:buNone/>
            </a:pPr>
            <a:endParaRPr lang="tr-TR" sz="2800" dirty="0" smtClean="0">
              <a:latin typeface="Calibri" pitchFamily="34" charset="0"/>
              <a:cs typeface="Calibri" pitchFamily="34" charset="0"/>
            </a:endParaRPr>
          </a:p>
        </p:txBody>
      </p:sp>
      <p:sp>
        <p:nvSpPr>
          <p:cNvPr id="6" name="5 Metin Yer Tutucusu"/>
          <p:cNvSpPr>
            <a:spLocks noGrp="1"/>
          </p:cNvSpPr>
          <p:nvPr>
            <p:ph type="body" sz="quarter" idx="3"/>
          </p:nvPr>
        </p:nvSpPr>
        <p:spPr>
          <a:xfrm>
            <a:off x="5076056" y="1637110"/>
            <a:ext cx="2422103" cy="639762"/>
          </a:xfrm>
        </p:spPr>
        <p:txBody>
          <a:bodyPr/>
          <a:lstStyle/>
          <a:p>
            <a:r>
              <a:rPr lang="tr-TR" sz="2800" dirty="0" smtClean="0">
                <a:latin typeface="Calibri" pitchFamily="34" charset="0"/>
                <a:cs typeface="Calibri" pitchFamily="34" charset="0"/>
              </a:rPr>
              <a:t>Sosyal Medya</a:t>
            </a:r>
            <a:endParaRPr lang="tr-TR" sz="2800" dirty="0">
              <a:latin typeface="Calibri" pitchFamily="34" charset="0"/>
              <a:cs typeface="Calibri" pitchFamily="34" charset="0"/>
            </a:endParaRPr>
          </a:p>
        </p:txBody>
      </p:sp>
      <p:sp>
        <p:nvSpPr>
          <p:cNvPr id="7" name="6 İçerik Yer Tutucusu"/>
          <p:cNvSpPr>
            <a:spLocks noGrp="1"/>
          </p:cNvSpPr>
          <p:nvPr>
            <p:ph sz="quarter" idx="4"/>
          </p:nvPr>
        </p:nvSpPr>
        <p:spPr>
          <a:xfrm>
            <a:off x="5148064" y="2564904"/>
            <a:ext cx="3537719" cy="3312368"/>
          </a:xfrm>
        </p:spPr>
        <p:txBody>
          <a:bodyPr/>
          <a:lstStyle/>
          <a:p>
            <a:pPr marL="0" indent="0">
              <a:spcBef>
                <a:spcPts val="0"/>
              </a:spcBef>
              <a:buNone/>
            </a:pPr>
            <a:r>
              <a:rPr lang="tr-TR" dirty="0" smtClean="0">
                <a:latin typeface="Calibri" pitchFamily="34" charset="0"/>
                <a:cs typeface="Calibri" pitchFamily="34" charset="0"/>
              </a:rPr>
              <a:t>* </a:t>
            </a:r>
            <a:r>
              <a:rPr lang="tr-TR" dirty="0" err="1" smtClean="0">
                <a:latin typeface="Calibri" pitchFamily="34" charset="0"/>
                <a:cs typeface="Calibri" pitchFamily="34" charset="0"/>
              </a:rPr>
              <a:t>Youtupe</a:t>
            </a:r>
            <a:endParaRPr lang="tr-TR" dirty="0" smtClean="0">
              <a:latin typeface="Calibri" pitchFamily="34" charset="0"/>
              <a:cs typeface="Calibri" pitchFamily="34" charset="0"/>
            </a:endParaRPr>
          </a:p>
          <a:p>
            <a:pPr marL="0" indent="0">
              <a:spcBef>
                <a:spcPts val="0"/>
              </a:spcBef>
              <a:buNone/>
            </a:pPr>
            <a:r>
              <a:rPr lang="tr-TR" dirty="0" smtClean="0">
                <a:latin typeface="Calibri" pitchFamily="34" charset="0"/>
                <a:cs typeface="Calibri" pitchFamily="34" charset="0"/>
              </a:rPr>
              <a:t>* Facebook</a:t>
            </a:r>
          </a:p>
          <a:p>
            <a:pPr marL="0" indent="0">
              <a:spcBef>
                <a:spcPts val="0"/>
              </a:spcBef>
              <a:buNone/>
            </a:pPr>
            <a:r>
              <a:rPr lang="tr-TR" dirty="0" smtClean="0">
                <a:latin typeface="Calibri" pitchFamily="34" charset="0"/>
                <a:cs typeface="Calibri" pitchFamily="34" charset="0"/>
              </a:rPr>
              <a:t>* </a:t>
            </a:r>
            <a:r>
              <a:rPr lang="tr-TR" dirty="0" err="1" smtClean="0">
                <a:latin typeface="Calibri" pitchFamily="34" charset="0"/>
                <a:cs typeface="Calibri" pitchFamily="34" charset="0"/>
              </a:rPr>
              <a:t>Twitter</a:t>
            </a:r>
            <a:endParaRPr lang="tr-TR" dirty="0" smtClean="0">
              <a:latin typeface="Calibri" pitchFamily="34" charset="0"/>
              <a:cs typeface="Calibri" pitchFamily="34" charset="0"/>
            </a:endParaRPr>
          </a:p>
          <a:p>
            <a:pPr marL="0" indent="0">
              <a:spcBef>
                <a:spcPts val="0"/>
              </a:spcBef>
              <a:buNone/>
            </a:pPr>
            <a:r>
              <a:rPr lang="tr-TR" dirty="0" smtClean="0">
                <a:latin typeface="Calibri" pitchFamily="34" charset="0"/>
                <a:cs typeface="Calibri" pitchFamily="34" charset="0"/>
              </a:rPr>
              <a:t>* </a:t>
            </a:r>
            <a:r>
              <a:rPr lang="tr-TR" dirty="0" err="1" smtClean="0">
                <a:latin typeface="Calibri" pitchFamily="34" charset="0"/>
                <a:cs typeface="Calibri" pitchFamily="34" charset="0"/>
              </a:rPr>
              <a:t>Skype</a:t>
            </a:r>
            <a:endParaRPr lang="tr-TR" dirty="0" smtClean="0">
              <a:latin typeface="Calibri" pitchFamily="34" charset="0"/>
              <a:cs typeface="Calibri" pitchFamily="34" charset="0"/>
            </a:endParaRPr>
          </a:p>
          <a:p>
            <a:pPr marL="0" indent="0">
              <a:spcBef>
                <a:spcPts val="0"/>
              </a:spcBef>
              <a:buNone/>
            </a:pPr>
            <a:r>
              <a:rPr lang="tr-TR" dirty="0" smtClean="0">
                <a:latin typeface="Calibri" pitchFamily="34" charset="0"/>
                <a:cs typeface="Calibri" pitchFamily="34" charset="0"/>
              </a:rPr>
              <a:t>* RSS</a:t>
            </a:r>
          </a:p>
          <a:p>
            <a:pPr marL="0" indent="0">
              <a:spcBef>
                <a:spcPts val="0"/>
              </a:spcBef>
              <a:buNone/>
            </a:pPr>
            <a:r>
              <a:rPr lang="tr-TR" dirty="0" smtClean="0">
                <a:latin typeface="Calibri" pitchFamily="34" charset="0"/>
                <a:cs typeface="Calibri" pitchFamily="34" charset="0"/>
              </a:rPr>
              <a:t>* Google</a:t>
            </a:r>
          </a:p>
          <a:p>
            <a:pPr marL="0" indent="0">
              <a:spcBef>
                <a:spcPts val="0"/>
              </a:spcBef>
              <a:buNone/>
            </a:pPr>
            <a:r>
              <a:rPr lang="tr-TR" dirty="0" smtClean="0">
                <a:latin typeface="Calibri" pitchFamily="34" charset="0"/>
                <a:cs typeface="Calibri" pitchFamily="34" charset="0"/>
              </a:rPr>
              <a:t>* Talk</a:t>
            </a:r>
          </a:p>
          <a:p>
            <a:pPr marL="0" indent="0">
              <a:spcBef>
                <a:spcPts val="0"/>
              </a:spcBef>
              <a:buNone/>
            </a:pPr>
            <a:r>
              <a:rPr lang="tr-TR" dirty="0" smtClean="0">
                <a:latin typeface="Calibri" pitchFamily="34" charset="0"/>
                <a:cs typeface="Calibri" pitchFamily="34" charset="0"/>
              </a:rPr>
              <a:t>* </a:t>
            </a:r>
            <a:r>
              <a:rPr lang="tr-TR" dirty="0" err="1" smtClean="0">
                <a:latin typeface="Calibri" pitchFamily="34" charset="0"/>
                <a:cs typeface="Calibri" pitchFamily="34" charset="0"/>
              </a:rPr>
              <a:t>Blog</a:t>
            </a:r>
            <a:endParaRPr lang="tr-TR" dirty="0" smtClean="0">
              <a:latin typeface="Calibri" pitchFamily="34" charset="0"/>
              <a:cs typeface="Calibri" pitchFamily="34" charset="0"/>
            </a:endParaRPr>
          </a:p>
          <a:p>
            <a:pPr marL="0" indent="0">
              <a:spcBef>
                <a:spcPts val="0"/>
              </a:spcBef>
              <a:buNone/>
            </a:pPr>
            <a:r>
              <a:rPr lang="tr-TR" dirty="0" smtClean="0">
                <a:latin typeface="Calibri" pitchFamily="34" charset="0"/>
                <a:cs typeface="Calibri" pitchFamily="34" charset="0"/>
              </a:rPr>
              <a:t>* </a:t>
            </a:r>
            <a:r>
              <a:rPr lang="tr-TR" dirty="0" err="1" smtClean="0">
                <a:latin typeface="Calibri" pitchFamily="34" charset="0"/>
                <a:cs typeface="Calibri" pitchFamily="34" charset="0"/>
              </a:rPr>
              <a:t>Linkedin</a:t>
            </a:r>
            <a:endParaRPr lang="tr-TR" dirty="0" smtClean="0">
              <a:latin typeface="Calibri" pitchFamily="34" charset="0"/>
              <a:cs typeface="Calibri" pitchFamily="34" charset="0"/>
            </a:endParaRPr>
          </a:p>
          <a:p>
            <a:endParaRPr lang="tr-TR" dirty="0"/>
          </a:p>
        </p:txBody>
      </p:sp>
      <p:sp>
        <p:nvSpPr>
          <p:cNvPr id="8" name="Rectangle 2"/>
          <p:cNvSpPr>
            <a:spLocks noGrp="1" noChangeArrowheads="1"/>
          </p:cNvSpPr>
          <p:nvPr>
            <p:ph type="title"/>
          </p:nvPr>
        </p:nvSpPr>
        <p:spPr bwMode="auto">
          <a:xfrm>
            <a:off x="1907704" y="404664"/>
            <a:ext cx="7272808" cy="720080"/>
          </a:xfrm>
          <a:noFill/>
          <a:ln>
            <a:miter lim="800000"/>
            <a:headEnd/>
            <a:tailEnd/>
          </a:ln>
        </p:spPr>
        <p:txBody>
          <a:bodyPr vert="horz" wrap="square" lIns="91432" tIns="45717" rIns="91432" bIns="45717" numCol="1" anchor="t" anchorCtr="0" compatLnSpc="1">
            <a:prstTxWarp prst="textNoShape">
              <a:avLst/>
            </a:prstTxWarp>
          </a:bodyPr>
          <a:lstStyle/>
          <a:p>
            <a:pPr eaLnBrk="1" hangingPunct="1"/>
            <a:r>
              <a:rPr lang="tr-TR" sz="3200" b="1" dirty="0" smtClean="0">
                <a:solidFill>
                  <a:srgbClr val="C00000"/>
                </a:solidFill>
              </a:rPr>
              <a:t>Y</a:t>
            </a:r>
            <a:r>
              <a:rPr lang="en-US" sz="3200" b="1" dirty="0" err="1" smtClean="0">
                <a:solidFill>
                  <a:srgbClr val="C00000"/>
                </a:solidFill>
              </a:rPr>
              <a:t>eni</a:t>
            </a:r>
            <a:r>
              <a:rPr lang="en-US" sz="3200" b="1" dirty="0" smtClean="0">
                <a:solidFill>
                  <a:srgbClr val="C00000"/>
                </a:solidFill>
              </a:rPr>
              <a:t> </a:t>
            </a:r>
            <a:r>
              <a:rPr lang="tr-TR" sz="3200" b="1" dirty="0" smtClean="0">
                <a:solidFill>
                  <a:srgbClr val="C00000"/>
                </a:solidFill>
              </a:rPr>
              <a:t>Eğilim: </a:t>
            </a:r>
            <a:r>
              <a:rPr lang="tr-TR" sz="3200" dirty="0" smtClean="0">
                <a:solidFill>
                  <a:srgbClr val="C00000"/>
                </a:solidFill>
              </a:rPr>
              <a:t>Sosyal Şebekeleşme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051720" y="188640"/>
            <a:ext cx="6172168" cy="1787505"/>
          </a:xfrm>
        </p:spPr>
        <p:txBody>
          <a:bodyPr/>
          <a:lstStyle/>
          <a:p>
            <a:r>
              <a:rPr lang="tr-TR" dirty="0" smtClean="0">
                <a:solidFill>
                  <a:srgbClr val="C00000"/>
                </a:solidFill>
              </a:rPr>
              <a:t>SİBER SAVAŞ</a:t>
            </a:r>
            <a:br>
              <a:rPr lang="tr-TR" dirty="0" smtClean="0">
                <a:solidFill>
                  <a:srgbClr val="C00000"/>
                </a:solidFill>
              </a:rPr>
            </a:br>
            <a:r>
              <a:rPr lang="tr-TR" dirty="0" smtClean="0">
                <a:solidFill>
                  <a:srgbClr val="C00000"/>
                </a:solidFill>
              </a:rPr>
              <a:t>SİBER GÜVENLİK</a:t>
            </a:r>
            <a:br>
              <a:rPr lang="tr-TR" dirty="0" smtClean="0">
                <a:solidFill>
                  <a:srgbClr val="C00000"/>
                </a:solidFill>
              </a:rPr>
            </a:br>
            <a:endParaRPr lang="tr-TR" dirty="0">
              <a:solidFill>
                <a:srgbClr val="C00000"/>
              </a:solidFill>
            </a:endParaRPr>
          </a:p>
        </p:txBody>
      </p:sp>
      <p:sp>
        <p:nvSpPr>
          <p:cNvPr id="4" name="3 Slayt Numarası Yer Tutucusu"/>
          <p:cNvSpPr>
            <a:spLocks noGrp="1"/>
          </p:cNvSpPr>
          <p:nvPr>
            <p:ph type="sldNum" sz="quarter" idx="12"/>
          </p:nvPr>
        </p:nvSpPr>
        <p:spPr/>
        <p:txBody>
          <a:bodyPr/>
          <a:lstStyle/>
          <a:p>
            <a:pPr>
              <a:defRPr/>
            </a:pPr>
            <a:fld id="{9ACF3781-710F-46D6-B9F4-51217EE2D31A}"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051720" y="0"/>
            <a:ext cx="3888432" cy="1556792"/>
          </a:xfrm>
        </p:spPr>
        <p:txBody>
          <a:bodyPr/>
          <a:lstStyle/>
          <a:p>
            <a:r>
              <a:rPr lang="tr-TR" sz="3600" b="1" dirty="0" smtClean="0">
                <a:solidFill>
                  <a:srgbClr val="C00000"/>
                </a:solidFill>
              </a:rPr>
              <a:t>Siber Saldırı</a:t>
            </a:r>
            <a:br>
              <a:rPr lang="tr-TR" sz="3600" b="1" dirty="0" smtClean="0">
                <a:solidFill>
                  <a:srgbClr val="C00000"/>
                </a:solidFill>
              </a:rPr>
            </a:br>
            <a:r>
              <a:rPr lang="tr-TR" sz="3600" b="1" dirty="0" smtClean="0">
                <a:solidFill>
                  <a:srgbClr val="C00000"/>
                </a:solidFill>
              </a:rPr>
              <a:t>Siber Savaş</a:t>
            </a:r>
            <a:endParaRPr lang="tr-TR" sz="3600" b="1" dirty="0">
              <a:solidFill>
                <a:srgbClr val="C00000"/>
              </a:solidFill>
            </a:endParaRPr>
          </a:p>
        </p:txBody>
      </p:sp>
      <p:sp>
        <p:nvSpPr>
          <p:cNvPr id="3" name="2 İçerik Yer Tutucusu"/>
          <p:cNvSpPr>
            <a:spLocks noGrp="1"/>
          </p:cNvSpPr>
          <p:nvPr>
            <p:ph idx="1"/>
          </p:nvPr>
        </p:nvSpPr>
        <p:spPr>
          <a:xfrm>
            <a:off x="566738" y="1752600"/>
            <a:ext cx="8469758" cy="4484712"/>
          </a:xfrm>
        </p:spPr>
        <p:txBody>
          <a:bodyPr/>
          <a:lstStyle/>
          <a:p>
            <a:pPr marL="0" indent="0" algn="just">
              <a:spcBef>
                <a:spcPts val="0"/>
              </a:spcBef>
              <a:buNone/>
            </a:pPr>
            <a:r>
              <a:rPr lang="tr-TR" sz="2800" b="1" dirty="0" smtClean="0">
                <a:latin typeface="Calibri" pitchFamily="34" charset="0"/>
                <a:cs typeface="Calibri" pitchFamily="34" charset="0"/>
              </a:rPr>
              <a:t>Siber Saldırı: </a:t>
            </a:r>
          </a:p>
          <a:p>
            <a:pPr marL="0" indent="0" algn="just">
              <a:spcBef>
                <a:spcPts val="0"/>
              </a:spcBef>
              <a:buNone/>
            </a:pPr>
            <a:r>
              <a:rPr lang="tr-TR" sz="2800" dirty="0" smtClean="0">
                <a:latin typeface="Calibri" pitchFamily="34" charset="0"/>
                <a:cs typeface="Calibri" pitchFamily="34" charset="0"/>
              </a:rPr>
              <a:t>	</a:t>
            </a:r>
            <a:r>
              <a:rPr lang="tr-TR" sz="2400" dirty="0" smtClean="0">
                <a:latin typeface="Calibri" pitchFamily="34" charset="0"/>
                <a:cs typeface="Calibri" pitchFamily="34" charset="0"/>
              </a:rPr>
              <a:t>* Kişi, </a:t>
            </a:r>
            <a:r>
              <a:rPr lang="tr-TR" sz="2400" dirty="0">
                <a:latin typeface="Calibri" pitchFamily="34" charset="0"/>
                <a:cs typeface="Calibri" pitchFamily="34" charset="0"/>
              </a:rPr>
              <a:t>Ş</a:t>
            </a:r>
            <a:r>
              <a:rPr lang="tr-TR" sz="2400" dirty="0" smtClean="0">
                <a:latin typeface="Calibri" pitchFamily="34" charset="0"/>
                <a:cs typeface="Calibri" pitchFamily="34" charset="0"/>
              </a:rPr>
              <a:t>irket, Kurum, Örgütlerin </a:t>
            </a:r>
            <a:r>
              <a:rPr lang="tr-TR" sz="2400" i="1" dirty="0" smtClean="0">
                <a:latin typeface="Calibri" pitchFamily="34" charset="0"/>
                <a:cs typeface="Calibri" pitchFamily="34" charset="0"/>
              </a:rPr>
              <a:t>bilgi sistemlerine </a:t>
            </a:r>
            <a:r>
              <a:rPr lang="tr-TR" sz="2400" dirty="0" smtClean="0">
                <a:latin typeface="Calibri" pitchFamily="34" charset="0"/>
                <a:cs typeface="Calibri" pitchFamily="34" charset="0"/>
              </a:rPr>
              <a:t>veya</a:t>
            </a:r>
          </a:p>
          <a:p>
            <a:pPr marL="0" indent="0" algn="just">
              <a:spcBef>
                <a:spcPts val="0"/>
              </a:spcBef>
              <a:buNone/>
            </a:pPr>
            <a:r>
              <a:rPr lang="tr-TR" sz="2400" dirty="0">
                <a:latin typeface="Calibri" pitchFamily="34" charset="0"/>
                <a:cs typeface="Calibri" pitchFamily="34" charset="0"/>
              </a:rPr>
              <a:t>	</a:t>
            </a:r>
            <a:r>
              <a:rPr lang="tr-TR" sz="2400" i="1" dirty="0" smtClean="0">
                <a:latin typeface="Calibri" pitchFamily="34" charset="0"/>
                <a:cs typeface="Calibri" pitchFamily="34" charset="0"/>
              </a:rPr>
              <a:t>   iletişim altyapılarına </a:t>
            </a:r>
            <a:r>
              <a:rPr lang="tr-TR" sz="2400" dirty="0" smtClean="0">
                <a:latin typeface="Calibri" pitchFamily="34" charset="0"/>
                <a:cs typeface="Calibri" pitchFamily="34" charset="0"/>
              </a:rPr>
              <a:t>yapılan </a:t>
            </a:r>
            <a:r>
              <a:rPr lang="tr-TR" sz="2400" b="1" dirty="0" smtClean="0">
                <a:latin typeface="Calibri" pitchFamily="34" charset="0"/>
                <a:cs typeface="Calibri" pitchFamily="34" charset="0"/>
              </a:rPr>
              <a:t>planlı </a:t>
            </a:r>
            <a:r>
              <a:rPr lang="tr-TR" sz="2400" dirty="0" smtClean="0">
                <a:latin typeface="Calibri" pitchFamily="34" charset="0"/>
                <a:cs typeface="Calibri" pitchFamily="34" charset="0"/>
              </a:rPr>
              <a:t>ve</a:t>
            </a:r>
            <a:r>
              <a:rPr lang="tr-TR" sz="2400" b="1" dirty="0" smtClean="0">
                <a:latin typeface="Calibri" pitchFamily="34" charset="0"/>
                <a:cs typeface="Calibri" pitchFamily="34" charset="0"/>
              </a:rPr>
              <a:t> koordineli saldırılar </a:t>
            </a:r>
          </a:p>
          <a:p>
            <a:pPr marL="0" indent="0" algn="just">
              <a:spcBef>
                <a:spcPts val="0"/>
              </a:spcBef>
              <a:buNone/>
            </a:pPr>
            <a:r>
              <a:rPr lang="tr-TR" sz="2400" dirty="0" smtClean="0">
                <a:latin typeface="Calibri" pitchFamily="34" charset="0"/>
                <a:cs typeface="Calibri" pitchFamily="34" charset="0"/>
              </a:rPr>
              <a:t>	* Ticari, Politik veya Askerî Amaçlı</a:t>
            </a:r>
          </a:p>
          <a:p>
            <a:pPr marL="0" indent="0" algn="just">
              <a:buNone/>
            </a:pPr>
            <a:r>
              <a:rPr lang="tr-TR" sz="2800" b="1" dirty="0">
                <a:latin typeface="Calibri" pitchFamily="34" charset="0"/>
                <a:cs typeface="Calibri" pitchFamily="34" charset="0"/>
              </a:rPr>
              <a:t>Siber </a:t>
            </a:r>
            <a:r>
              <a:rPr lang="tr-TR" sz="2800" b="1" dirty="0" smtClean="0">
                <a:latin typeface="Calibri" pitchFamily="34" charset="0"/>
                <a:cs typeface="Calibri" pitchFamily="34" charset="0"/>
              </a:rPr>
              <a:t>Savaş: </a:t>
            </a:r>
            <a:endParaRPr lang="tr-TR" sz="2800" b="1" dirty="0">
              <a:latin typeface="Calibri" pitchFamily="34" charset="0"/>
              <a:cs typeface="Calibri" pitchFamily="34" charset="0"/>
            </a:endParaRPr>
          </a:p>
          <a:p>
            <a:pPr marL="0" indent="0">
              <a:buNone/>
            </a:pPr>
            <a:r>
              <a:rPr lang="tr-TR" sz="2400" dirty="0" smtClean="0">
                <a:latin typeface="Calibri" pitchFamily="34" charset="0"/>
                <a:cs typeface="Calibri" pitchFamily="34" charset="0"/>
              </a:rPr>
              <a:t>	* Aynı saldırıların Ülke veya Ülkelere yönelik yapılması</a:t>
            </a:r>
          </a:p>
          <a:p>
            <a:pPr marL="0" indent="0">
              <a:buNone/>
            </a:pPr>
            <a:r>
              <a:rPr lang="tr-TR" sz="2800" dirty="0" smtClean="0">
                <a:latin typeface="Calibri" pitchFamily="34" charset="0"/>
                <a:cs typeface="Calibri" pitchFamily="34" charset="0"/>
              </a:rPr>
              <a:t>	Buna göre;</a:t>
            </a:r>
          </a:p>
          <a:p>
            <a:pPr marL="0" indent="0">
              <a:buNone/>
            </a:pPr>
            <a:r>
              <a:rPr lang="tr-TR" sz="2400" dirty="0" smtClean="0">
                <a:latin typeface="Calibri" pitchFamily="34" charset="0"/>
                <a:cs typeface="Calibri" pitchFamily="34" charset="0"/>
              </a:rPr>
              <a:t>		* </a:t>
            </a:r>
            <a:r>
              <a:rPr lang="tr-TR" sz="2400" dirty="0" err="1" smtClean="0">
                <a:latin typeface="Calibri" pitchFamily="34" charset="0"/>
                <a:cs typeface="Calibri" pitchFamily="34" charset="0"/>
              </a:rPr>
              <a:t>Anonymous’un</a:t>
            </a:r>
            <a:r>
              <a:rPr lang="tr-TR" sz="2400" dirty="0" smtClean="0">
                <a:latin typeface="Calibri" pitchFamily="34" charset="0"/>
                <a:cs typeface="Calibri" pitchFamily="34" charset="0"/>
              </a:rPr>
              <a:t> Türkiye'deki bazı kurumlara </a:t>
            </a:r>
          </a:p>
          <a:p>
            <a:pPr marL="0" indent="0">
              <a:buNone/>
            </a:pPr>
            <a:r>
              <a:rPr lang="tr-TR" sz="2400" dirty="0">
                <a:latin typeface="Calibri" pitchFamily="34" charset="0"/>
                <a:cs typeface="Calibri" pitchFamily="34" charset="0"/>
              </a:rPr>
              <a:t>	</a:t>
            </a:r>
            <a:r>
              <a:rPr lang="tr-TR" sz="2400" dirty="0" smtClean="0">
                <a:latin typeface="Calibri" pitchFamily="34" charset="0"/>
                <a:cs typeface="Calibri" pitchFamily="34" charset="0"/>
              </a:rPr>
              <a:t>	   yönelik eylemine </a:t>
            </a:r>
            <a:r>
              <a:rPr lang="tr-TR" sz="2400" b="1" dirty="0" smtClean="0">
                <a:latin typeface="Calibri" pitchFamily="34" charset="0"/>
                <a:cs typeface="Calibri" pitchFamily="34" charset="0"/>
              </a:rPr>
              <a:t>siber saldırı</a:t>
            </a:r>
            <a:r>
              <a:rPr lang="tr-TR" sz="2400" dirty="0" smtClean="0">
                <a:latin typeface="Calibri" pitchFamily="34" charset="0"/>
                <a:cs typeface="Calibri" pitchFamily="34" charset="0"/>
              </a:rPr>
              <a:t>, </a:t>
            </a:r>
          </a:p>
          <a:p>
            <a:pPr marL="0" indent="0">
              <a:buNone/>
            </a:pPr>
            <a:r>
              <a:rPr lang="tr-TR" sz="2400" dirty="0">
                <a:latin typeface="Calibri" pitchFamily="34" charset="0"/>
                <a:cs typeface="Calibri" pitchFamily="34" charset="0"/>
              </a:rPr>
              <a:t>	</a:t>
            </a:r>
            <a:r>
              <a:rPr lang="tr-TR" sz="2400" dirty="0" smtClean="0">
                <a:latin typeface="Calibri" pitchFamily="34" charset="0"/>
                <a:cs typeface="Calibri" pitchFamily="34" charset="0"/>
              </a:rPr>
              <a:t>	* </a:t>
            </a:r>
            <a:r>
              <a:rPr lang="tr-TR" sz="2400" dirty="0" err="1" smtClean="0">
                <a:latin typeface="Calibri" pitchFamily="34" charset="0"/>
                <a:cs typeface="Calibri" pitchFamily="34" charset="0"/>
              </a:rPr>
              <a:t>Wikileakes'in</a:t>
            </a:r>
            <a:r>
              <a:rPr lang="tr-TR" sz="2400" dirty="0" smtClean="0">
                <a:latin typeface="Calibri" pitchFamily="34" charset="0"/>
                <a:cs typeface="Calibri" pitchFamily="34" charset="0"/>
              </a:rPr>
              <a:t> yaptığına ise </a:t>
            </a:r>
            <a:r>
              <a:rPr lang="tr-TR" sz="2400" b="1" dirty="0" smtClean="0">
                <a:latin typeface="Calibri" pitchFamily="34" charset="0"/>
                <a:cs typeface="Calibri" pitchFamily="34" charset="0"/>
              </a:rPr>
              <a:t>siber savaş </a:t>
            </a:r>
            <a:r>
              <a:rPr lang="tr-TR" sz="2400" dirty="0" smtClean="0">
                <a:latin typeface="Calibri" pitchFamily="34" charset="0"/>
                <a:cs typeface="Calibri" pitchFamily="34" charset="0"/>
              </a:rPr>
              <a:t>denebilir</a:t>
            </a:r>
            <a:br>
              <a:rPr lang="tr-TR" sz="2400" dirty="0" smtClean="0">
                <a:latin typeface="Calibri" pitchFamily="34" charset="0"/>
                <a:cs typeface="Calibri" pitchFamily="34" charset="0"/>
              </a:rPr>
            </a:br>
            <a:r>
              <a:rPr lang="tr-TR" sz="2400" dirty="0" smtClean="0">
                <a:latin typeface="Calibri" pitchFamily="34" charset="0"/>
                <a:cs typeface="Calibri" pitchFamily="34" charset="0"/>
              </a:rPr>
              <a:t/>
            </a:r>
            <a:br>
              <a:rPr lang="tr-TR" sz="2400" dirty="0" smtClean="0">
                <a:latin typeface="Calibri" pitchFamily="34" charset="0"/>
                <a:cs typeface="Calibri" pitchFamily="34" charset="0"/>
              </a:rPr>
            </a:br>
            <a:endParaRPr lang="tr-TR" sz="2400" dirty="0">
              <a:latin typeface="Calibri" pitchFamily="34" charset="0"/>
              <a:cs typeface="Calibri" pitchFamily="34" charset="0"/>
            </a:endParaRPr>
          </a:p>
        </p:txBody>
      </p:sp>
      <p:sp>
        <p:nvSpPr>
          <p:cNvPr id="4" name="3 Slayt Numarası Yer Tutucusu"/>
          <p:cNvSpPr>
            <a:spLocks noGrp="1"/>
          </p:cNvSpPr>
          <p:nvPr>
            <p:ph type="sldNum" sz="quarter" idx="12"/>
          </p:nvPr>
        </p:nvSpPr>
        <p:spPr/>
        <p:txBody>
          <a:bodyPr/>
          <a:lstStyle/>
          <a:p>
            <a:pPr>
              <a:defRPr/>
            </a:pPr>
            <a:fld id="{9ACF3781-710F-46D6-B9F4-51217EE2D31A}"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23728" y="333375"/>
            <a:ext cx="6417022" cy="1216025"/>
          </a:xfrm>
        </p:spPr>
        <p:txBody>
          <a:bodyPr/>
          <a:lstStyle/>
          <a:p>
            <a:r>
              <a:rPr lang="tr-TR" dirty="0" smtClean="0">
                <a:solidFill>
                  <a:srgbClr val="C00000"/>
                </a:solidFill>
              </a:rPr>
              <a:t>Siber Saldırı/Siber Savaş</a:t>
            </a:r>
            <a:endParaRPr lang="tr-TR" dirty="0">
              <a:solidFill>
                <a:srgbClr val="C00000"/>
              </a:solidFill>
            </a:endParaRPr>
          </a:p>
        </p:txBody>
      </p:sp>
      <p:sp>
        <p:nvSpPr>
          <p:cNvPr id="3" name="2 İçerik Yer Tutucusu"/>
          <p:cNvSpPr>
            <a:spLocks noGrp="1"/>
          </p:cNvSpPr>
          <p:nvPr>
            <p:ph idx="1"/>
          </p:nvPr>
        </p:nvSpPr>
        <p:spPr>
          <a:xfrm>
            <a:off x="566738" y="1752600"/>
            <a:ext cx="8253734" cy="4267200"/>
          </a:xfrm>
        </p:spPr>
        <p:txBody>
          <a:bodyPr/>
          <a:lstStyle/>
          <a:p>
            <a:pPr algn="just"/>
            <a:r>
              <a:rPr lang="tr-TR" sz="1600" dirty="0" smtClean="0"/>
              <a:t>Hedef seçilen şahıs, şirket, kurum, örgüt, gibi yapıların bilgi sistemlerine veya iletişim altyapılarına yapılan planlı ve koordineli saldırılara </a:t>
            </a:r>
            <a:r>
              <a:rPr lang="tr-TR" sz="1600" b="1" dirty="0" smtClean="0"/>
              <a:t>'siber saldırı'</a:t>
            </a:r>
            <a:r>
              <a:rPr lang="tr-TR" sz="1600" dirty="0" smtClean="0"/>
              <a:t> deniyor. Bunlar, ticari, politik veya askerî amaçlı olabiliyor. </a:t>
            </a:r>
          </a:p>
          <a:p>
            <a:pPr algn="just"/>
            <a:endParaRPr lang="tr-TR" sz="1600" dirty="0" smtClean="0"/>
          </a:p>
          <a:p>
            <a:r>
              <a:rPr lang="tr-TR" sz="1600" dirty="0" smtClean="0"/>
              <a:t>Aynı saldırıların ülke veya ülkelere yönelik yapılmasına ise </a:t>
            </a:r>
            <a:r>
              <a:rPr lang="tr-TR" sz="1600" b="1" dirty="0" smtClean="0"/>
              <a:t>'siber savaş' </a:t>
            </a:r>
            <a:r>
              <a:rPr lang="tr-TR" sz="1600" dirty="0" smtClean="0"/>
              <a:t>deniyor. </a:t>
            </a:r>
          </a:p>
          <a:p>
            <a:endParaRPr lang="tr-TR" sz="1600" dirty="0" smtClean="0"/>
          </a:p>
          <a:p>
            <a:r>
              <a:rPr lang="tr-TR" sz="1600" dirty="0" smtClean="0"/>
              <a:t>Bu tanımlara göre, </a:t>
            </a:r>
            <a:r>
              <a:rPr lang="tr-TR" sz="1600" dirty="0" err="1" smtClean="0"/>
              <a:t>Anonymous</a:t>
            </a:r>
            <a:r>
              <a:rPr lang="tr-TR" sz="1600" dirty="0" smtClean="0"/>
              <a:t> isimli grubun Türkiye'deki bazı kurumlara yönelik eylemine siber saldırı, </a:t>
            </a:r>
            <a:r>
              <a:rPr lang="tr-TR" sz="1600" dirty="0" err="1" smtClean="0"/>
              <a:t>Wikileakes'in</a:t>
            </a:r>
            <a:r>
              <a:rPr lang="tr-TR" sz="1600" dirty="0" smtClean="0"/>
              <a:t> yaptığına ise siber savaş demek mümkün.</a:t>
            </a:r>
            <a:r>
              <a:rPr lang="tr-TR" dirty="0" smtClean="0"/>
              <a:t/>
            </a:r>
            <a:br>
              <a:rPr lang="tr-TR" dirty="0" smtClean="0"/>
            </a:br>
            <a:r>
              <a:rPr lang="tr-TR" dirty="0" smtClean="0"/>
              <a:t/>
            </a:r>
            <a:br>
              <a:rPr lang="tr-TR" dirty="0" smtClean="0"/>
            </a:br>
            <a:endParaRPr lang="tr-TR" dirty="0"/>
          </a:p>
        </p:txBody>
      </p:sp>
      <p:sp>
        <p:nvSpPr>
          <p:cNvPr id="4" name="3 Slayt Numarası Yer Tutucusu"/>
          <p:cNvSpPr>
            <a:spLocks noGrp="1"/>
          </p:cNvSpPr>
          <p:nvPr>
            <p:ph type="sldNum" sz="quarter" idx="12"/>
          </p:nvPr>
        </p:nvSpPr>
        <p:spPr/>
        <p:txBody>
          <a:bodyPr/>
          <a:lstStyle/>
          <a:p>
            <a:pPr>
              <a:defRPr/>
            </a:pPr>
            <a:fld id="{9ACF3781-710F-46D6-B9F4-51217EE2D31A}"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5 Slayt Numarası Yer Tutucusu"/>
          <p:cNvSpPr>
            <a:spLocks noGrp="1"/>
          </p:cNvSpPr>
          <p:nvPr>
            <p:ph type="sldNum" sz="quarter" idx="12"/>
          </p:nvPr>
        </p:nvSpPr>
        <p:spPr>
          <a:noFill/>
        </p:spPr>
        <p:txBody>
          <a:bodyPr/>
          <a:lstStyle/>
          <a:p>
            <a:fld id="{A118404E-F8D4-4025-B9DF-438E300023BA}" type="slidenum">
              <a:rPr lang="en-US" smtClean="0"/>
              <a:pPr/>
              <a:t>16</a:t>
            </a:fld>
            <a:endParaRPr lang="en-US" smtClean="0"/>
          </a:p>
        </p:txBody>
      </p:sp>
      <p:sp>
        <p:nvSpPr>
          <p:cNvPr id="10243" name="Rectangle 2"/>
          <p:cNvSpPr>
            <a:spLocks noGrp="1" noChangeArrowheads="1"/>
          </p:cNvSpPr>
          <p:nvPr>
            <p:ph type="title"/>
          </p:nvPr>
        </p:nvSpPr>
        <p:spPr>
          <a:xfrm>
            <a:off x="2123728" y="332656"/>
            <a:ext cx="5653087" cy="711200"/>
          </a:xfrm>
        </p:spPr>
        <p:txBody>
          <a:bodyPr/>
          <a:lstStyle/>
          <a:p>
            <a:pPr eaLnBrk="1" hangingPunct="1"/>
            <a:r>
              <a:rPr lang="tr-TR" sz="3600" b="1" dirty="0" smtClean="0">
                <a:solidFill>
                  <a:srgbClr val="C00000"/>
                </a:solidFill>
              </a:rPr>
              <a:t>Siber Güvenlik</a:t>
            </a:r>
            <a:endParaRPr lang="en-US" sz="3600" b="1" dirty="0" smtClean="0">
              <a:solidFill>
                <a:srgbClr val="C00000"/>
              </a:solidFill>
            </a:endParaRPr>
          </a:p>
        </p:txBody>
      </p:sp>
      <p:sp>
        <p:nvSpPr>
          <p:cNvPr id="10244" name="Rectangle 3"/>
          <p:cNvSpPr>
            <a:spLocks noGrp="1" noChangeArrowheads="1"/>
          </p:cNvSpPr>
          <p:nvPr>
            <p:ph type="body" idx="1"/>
          </p:nvPr>
        </p:nvSpPr>
        <p:spPr>
          <a:xfrm>
            <a:off x="900113" y="1844824"/>
            <a:ext cx="7848600" cy="4124325"/>
          </a:xfrm>
        </p:spPr>
        <p:txBody>
          <a:bodyPr/>
          <a:lstStyle/>
          <a:p>
            <a:pPr marL="0" indent="0" algn="just" eaLnBrk="1" hangingPunct="1">
              <a:lnSpc>
                <a:spcPct val="130000"/>
              </a:lnSpc>
              <a:buClr>
                <a:schemeClr val="tx1"/>
              </a:buClr>
              <a:buFont typeface="Wingdings" pitchFamily="2" charset="2"/>
              <a:buNone/>
            </a:pPr>
            <a:r>
              <a:rPr lang="tr-TR" sz="2800" b="1" u="sng" dirty="0" smtClean="0">
                <a:latin typeface="Calibri" pitchFamily="34" charset="0"/>
                <a:cs typeface="Calibri" pitchFamily="34" charset="0"/>
              </a:rPr>
              <a:t>Siber Güvenlik;</a:t>
            </a:r>
          </a:p>
          <a:p>
            <a:pPr marL="0" indent="0" eaLnBrk="1" hangingPunct="1">
              <a:spcBef>
                <a:spcPts val="0"/>
              </a:spcBef>
              <a:buClr>
                <a:schemeClr val="tx1"/>
              </a:buClr>
              <a:buFont typeface="Wingdings" pitchFamily="2" charset="2"/>
              <a:buNone/>
            </a:pPr>
            <a:endParaRPr lang="tr-TR" sz="2800" dirty="0" smtClean="0">
              <a:latin typeface="Calibri" pitchFamily="34" charset="0"/>
              <a:cs typeface="Calibri" pitchFamily="34" charset="0"/>
            </a:endParaRPr>
          </a:p>
          <a:p>
            <a:pPr marL="0" indent="0" eaLnBrk="1" hangingPunct="1">
              <a:spcBef>
                <a:spcPts val="0"/>
              </a:spcBef>
              <a:buClr>
                <a:schemeClr val="tx1"/>
              </a:buClr>
              <a:buFont typeface="Wingdings" pitchFamily="2" charset="2"/>
              <a:buNone/>
            </a:pPr>
            <a:r>
              <a:rPr lang="tr-TR" sz="2800" dirty="0" smtClean="0">
                <a:latin typeface="Calibri" pitchFamily="34" charset="0"/>
                <a:cs typeface="Calibri" pitchFamily="34" charset="0"/>
              </a:rPr>
              <a:t>Siber ortamda; </a:t>
            </a:r>
            <a:r>
              <a:rPr lang="tr-TR" sz="2800" dirty="0">
                <a:latin typeface="Calibri" pitchFamily="34" charset="0"/>
                <a:cs typeface="Calibri" pitchFamily="34" charset="0"/>
              </a:rPr>
              <a:t>K</a:t>
            </a:r>
            <a:r>
              <a:rPr lang="tr-TR" sz="2800" dirty="0" smtClean="0">
                <a:latin typeface="Calibri" pitchFamily="34" charset="0"/>
                <a:cs typeface="Calibri" pitchFamily="34" charset="0"/>
              </a:rPr>
              <a:t>urum, Kuruluş ve Kullanıcıların varlıklarını korumak amacıyla kullanılan </a:t>
            </a:r>
            <a:r>
              <a:rPr lang="tr-TR" sz="2800" i="1" dirty="0" smtClean="0">
                <a:latin typeface="Calibri" pitchFamily="34" charset="0"/>
                <a:cs typeface="Calibri" pitchFamily="34" charset="0"/>
              </a:rPr>
              <a:t>araçlar, politikalar, güvenlik kavramları, güvenlik teminatları, kılavuzlar, risk yönetimi yaklaşımları, faaliyetler, eğitimler, en iyi uygulamalar ve teknolojiler </a:t>
            </a:r>
            <a:r>
              <a:rPr lang="tr-TR" sz="2800" b="1" dirty="0" smtClean="0">
                <a:latin typeface="Calibri" pitchFamily="34" charset="0"/>
                <a:cs typeface="Calibri" pitchFamily="34" charset="0"/>
              </a:rPr>
              <a:t>bütünüdür</a:t>
            </a:r>
            <a:r>
              <a:rPr lang="tr-TR" sz="2800" dirty="0" smtClean="0">
                <a:latin typeface="Calibri" pitchFamily="34" charset="0"/>
                <a:cs typeface="Calibri" pitchFamily="34" charset="0"/>
              </a:rPr>
              <a:t>.</a:t>
            </a:r>
          </a:p>
          <a:p>
            <a:pPr marL="0" indent="0" algn="just" eaLnBrk="1" hangingPunct="1">
              <a:lnSpc>
                <a:spcPct val="130000"/>
              </a:lnSpc>
              <a:buClr>
                <a:schemeClr val="tx1"/>
              </a:buClr>
              <a:buFont typeface="Wingdings" pitchFamily="2" charset="2"/>
              <a:buNone/>
            </a:pPr>
            <a:endParaRPr lang="tr-TR" sz="2800" dirty="0" smtClean="0">
              <a:latin typeface="Calibri" pitchFamily="34" charset="0"/>
              <a:cs typeface="Calibri" pitchFamily="34" charset="0"/>
            </a:endParaRPr>
          </a:p>
          <a:p>
            <a:pPr marL="0" indent="0" algn="just" eaLnBrk="1" hangingPunct="1">
              <a:lnSpc>
                <a:spcPct val="130000"/>
              </a:lnSpc>
              <a:buClr>
                <a:schemeClr val="tx1"/>
              </a:buClr>
              <a:buFont typeface="Wingdings" pitchFamily="2" charset="2"/>
              <a:buNone/>
            </a:pPr>
            <a:endParaRPr lang="tr-TR" sz="2800" b="1" u="sng" dirty="0" smtClean="0">
              <a:latin typeface="Calibri" pitchFamily="34" charset="0"/>
              <a:cs typeface="Calibri" pitchFamily="34" charset="0"/>
            </a:endParaRPr>
          </a:p>
        </p:txBody>
      </p:sp>
      <p:sp>
        <p:nvSpPr>
          <p:cNvPr id="10245" name="Text Box 4"/>
          <p:cNvSpPr txBox="1">
            <a:spLocks noChangeArrowheads="1"/>
          </p:cNvSpPr>
          <p:nvPr/>
        </p:nvSpPr>
        <p:spPr bwMode="auto">
          <a:xfrm>
            <a:off x="683568" y="6237312"/>
            <a:ext cx="6119812" cy="338554"/>
          </a:xfrm>
          <a:prstGeom prst="rect">
            <a:avLst/>
          </a:prstGeom>
          <a:noFill/>
          <a:ln w="9525" algn="ctr">
            <a:noFill/>
            <a:miter lim="800000"/>
            <a:headEnd/>
            <a:tailEnd/>
          </a:ln>
        </p:spPr>
        <p:txBody>
          <a:bodyPr>
            <a:spAutoFit/>
          </a:bodyPr>
          <a:lstStyle/>
          <a:p>
            <a:pPr algn="l">
              <a:spcBef>
                <a:spcPct val="50000"/>
              </a:spcBef>
            </a:pPr>
            <a:r>
              <a:rPr lang="tr-TR" sz="1600" dirty="0">
                <a:latin typeface="Calibri" pitchFamily="34" charset="0"/>
                <a:cs typeface="Calibri" pitchFamily="34" charset="0"/>
              </a:rPr>
              <a:t>Kaynak: ITU X.1205</a:t>
            </a:r>
            <a:endParaRPr lang="en-US" sz="16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1907704" y="404664"/>
            <a:ext cx="7236296" cy="622052"/>
          </a:xfrm>
        </p:spPr>
        <p:txBody>
          <a:bodyPr>
            <a:noAutofit/>
          </a:bodyPr>
          <a:lstStyle/>
          <a:p>
            <a:r>
              <a:rPr lang="tr-TR" sz="3200" dirty="0">
                <a:solidFill>
                  <a:srgbClr val="C00000"/>
                </a:solidFill>
              </a:rPr>
              <a:t>ABD </a:t>
            </a:r>
            <a:r>
              <a:rPr lang="tr-TR" sz="3200" dirty="0" err="1" smtClean="0">
                <a:solidFill>
                  <a:srgbClr val="C00000"/>
                </a:solidFill>
              </a:rPr>
              <a:t>Bşk.Obama</a:t>
            </a:r>
            <a:r>
              <a:rPr lang="tr-TR" sz="3200" dirty="0" smtClean="0">
                <a:solidFill>
                  <a:srgbClr val="C00000"/>
                </a:solidFill>
              </a:rPr>
              <a:t>: </a:t>
            </a:r>
            <a:r>
              <a:rPr lang="tr-TR" sz="3200" b="1" dirty="0" smtClean="0">
                <a:solidFill>
                  <a:srgbClr val="C00000"/>
                </a:solidFill>
              </a:rPr>
              <a:t>Siber Güvenlik </a:t>
            </a:r>
            <a:endParaRPr lang="tr-TR" sz="3200" b="1" dirty="0" smtClean="0">
              <a:solidFill>
                <a:srgbClr val="C00000"/>
              </a:solidFill>
              <a:latin typeface="Arial" charset="0"/>
            </a:endParaRPr>
          </a:p>
        </p:txBody>
      </p:sp>
      <p:sp>
        <p:nvSpPr>
          <p:cNvPr id="43012" name="Rectangle 3"/>
          <p:cNvSpPr>
            <a:spLocks noChangeArrowheads="1"/>
          </p:cNvSpPr>
          <p:nvPr/>
        </p:nvSpPr>
        <p:spPr bwMode="auto">
          <a:xfrm>
            <a:off x="611560" y="1700808"/>
            <a:ext cx="8237984" cy="4608512"/>
          </a:xfrm>
          <a:prstGeom prst="rect">
            <a:avLst/>
          </a:prstGeom>
          <a:noFill/>
          <a:ln w="12700">
            <a:noFill/>
            <a:miter lim="800000"/>
            <a:headEnd/>
            <a:tailEnd/>
          </a:ln>
        </p:spPr>
        <p:txBody>
          <a:bodyPr lIns="90488" tIns="44450" rIns="90488" bIns="44450"/>
          <a:lstStyle/>
          <a:p>
            <a:pPr algn="l"/>
            <a:r>
              <a:rPr lang="tr-TR" sz="2800" dirty="0" smtClean="0">
                <a:latin typeface="Calibri" pitchFamily="34" charset="0"/>
                <a:cs typeface="Calibri" pitchFamily="34" charset="0"/>
              </a:rPr>
              <a:t>“</a:t>
            </a:r>
            <a:r>
              <a:rPr lang="tr-TR" sz="2800" i="1" dirty="0" smtClean="0">
                <a:latin typeface="Calibri" pitchFamily="34" charset="0"/>
                <a:cs typeface="Calibri" pitchFamily="34" charset="0"/>
              </a:rPr>
              <a:t>Ülke olarak karşılaşılan çok ciddi ekonomik ve ulusal güvenlik sağlama hedeflerinden birisi olup hükümet  veya ülke olarak henüz tam anlamıyla önlem alamadığımız bir husustur.</a:t>
            </a:r>
            <a:r>
              <a:rPr lang="tr-TR" sz="2800" dirty="0" smtClean="0">
                <a:latin typeface="Calibri" pitchFamily="34" charset="0"/>
                <a:cs typeface="Calibri" pitchFamily="34" charset="0"/>
              </a:rPr>
              <a:t>” tanımıyla birlikte,</a:t>
            </a:r>
          </a:p>
          <a:p>
            <a:pPr algn="just">
              <a:lnSpc>
                <a:spcPts val="3240"/>
              </a:lnSpc>
            </a:pPr>
            <a:endParaRPr lang="tr-TR" sz="2800" dirty="0" smtClean="0">
              <a:latin typeface="Calibri" pitchFamily="34" charset="0"/>
              <a:cs typeface="Calibri" pitchFamily="34" charset="0"/>
            </a:endParaRPr>
          </a:p>
          <a:p>
            <a:pPr algn="l">
              <a:lnSpc>
                <a:spcPts val="3240"/>
              </a:lnSpc>
            </a:pPr>
            <a:r>
              <a:rPr lang="tr-TR" sz="2800" dirty="0" smtClean="0">
                <a:latin typeface="Calibri" pitchFamily="34" charset="0"/>
                <a:cs typeface="Calibri" pitchFamily="34" charset="0"/>
              </a:rPr>
              <a:t>“</a:t>
            </a:r>
            <a:r>
              <a:rPr lang="tr-TR" sz="2800" i="1" dirty="0" smtClean="0">
                <a:latin typeface="Calibri" pitchFamily="34" charset="0"/>
                <a:cs typeface="Calibri" pitchFamily="34" charset="0"/>
              </a:rPr>
              <a:t>Amerika’nın sayısal  altyapısını kapsamlı olarak güven altına alma yaklaşımlarının geliştirilmesi ve bilgi ile haberleşme  altyapısının savunulmasına yönelik olarak federal çözümlerin gözden geçirilmesi</a:t>
            </a:r>
            <a:r>
              <a:rPr lang="tr-TR" sz="2800" dirty="0" smtClean="0">
                <a:latin typeface="Calibri" pitchFamily="34" charset="0"/>
                <a:cs typeface="Calibri" pitchFamily="34" charset="0"/>
              </a:rPr>
              <a:t>” emrini vermiştir.</a:t>
            </a:r>
          </a:p>
          <a:p>
            <a:pPr algn="l"/>
            <a:endParaRPr lang="tr-TR" sz="1600" dirty="0" smtClean="0">
              <a:latin typeface="Calibri" pitchFamily="34" charset="0"/>
              <a:cs typeface="Calibri" pitchFamily="34" charset="0"/>
            </a:endParaRPr>
          </a:p>
          <a:p>
            <a:pPr algn="l">
              <a:lnSpc>
                <a:spcPts val="3240"/>
              </a:lnSpc>
            </a:pPr>
            <a:r>
              <a:rPr lang="en-US" sz="1600" dirty="0" smtClean="0">
                <a:latin typeface="Calibri" pitchFamily="34" charset="0"/>
                <a:cs typeface="Calibri" pitchFamily="34" charset="0"/>
              </a:rPr>
              <a:t>"America's economic prosperity in the 21st century will depend on </a:t>
            </a:r>
            <a:r>
              <a:rPr lang="en-US" sz="1600" dirty="0" err="1" smtClean="0">
                <a:latin typeface="Calibri" pitchFamily="34" charset="0"/>
                <a:cs typeface="Calibri" pitchFamily="34" charset="0"/>
              </a:rPr>
              <a:t>cybersecurity</a:t>
            </a:r>
            <a:r>
              <a:rPr lang="en-US" sz="1600" dirty="0" smtClean="0">
                <a:latin typeface="Calibri" pitchFamily="34" charset="0"/>
                <a:cs typeface="Calibri" pitchFamily="34" charset="0"/>
              </a:rPr>
              <a:t>."</a:t>
            </a:r>
            <a:r>
              <a:rPr lang="en-US" sz="1600" i="1" dirty="0" smtClean="0">
                <a:latin typeface="Calibri" pitchFamily="34" charset="0"/>
                <a:cs typeface="Calibri" pitchFamily="34" charset="0"/>
              </a:rPr>
              <a:t> May 2009</a:t>
            </a:r>
            <a:endParaRPr lang="en-US" sz="1600" dirty="0" smtClean="0">
              <a:latin typeface="Calibri" pitchFamily="34" charset="0"/>
              <a:cs typeface="Calibri" pitchFamily="34" charset="0"/>
            </a:endParaRPr>
          </a:p>
          <a:p>
            <a:pPr>
              <a:lnSpc>
                <a:spcPts val="3240"/>
              </a:lnSpc>
            </a:pPr>
            <a:endParaRPr lang="tr-TR" sz="2800" dirty="0" smtClean="0">
              <a:latin typeface="Calibri" pitchFamily="34" charset="0"/>
              <a:cs typeface="Calibri" pitchFamily="34" charset="0"/>
            </a:endParaRPr>
          </a:p>
          <a:p>
            <a:pPr>
              <a:lnSpc>
                <a:spcPts val="3240"/>
              </a:lnSpc>
            </a:pPr>
            <a:endParaRPr lang="tr-TR" sz="2800" dirty="0" smtClean="0">
              <a:latin typeface="Calibri" pitchFamily="34" charset="0"/>
              <a:cs typeface="Calibri" pitchFamily="34" charset="0"/>
            </a:endParaRPr>
          </a:p>
          <a:p>
            <a:pPr>
              <a:lnSpc>
                <a:spcPts val="3240"/>
              </a:lnSpc>
            </a:pPr>
            <a:endParaRPr lang="tr-TR" sz="2800" dirty="0" smtClean="0">
              <a:latin typeface="Calibri" pitchFamily="34" charset="0"/>
              <a:cs typeface="Calibri" pitchFamily="34" charset="0"/>
            </a:endParaRPr>
          </a:p>
        </p:txBody>
      </p:sp>
      <p:sp>
        <p:nvSpPr>
          <p:cNvPr id="43013" name="Rectangle 4"/>
          <p:cNvSpPr>
            <a:spLocks noChangeArrowheads="1"/>
          </p:cNvSpPr>
          <p:nvPr/>
        </p:nvSpPr>
        <p:spPr bwMode="auto">
          <a:xfrm>
            <a:off x="0" y="-3848100"/>
            <a:ext cx="9144000" cy="0"/>
          </a:xfrm>
          <a:prstGeom prst="rect">
            <a:avLst/>
          </a:prstGeom>
          <a:noFill/>
          <a:ln w="9525" algn="ctr">
            <a:noFill/>
            <a:miter lim="800000"/>
            <a:headEnd/>
            <a:tailEnd/>
          </a:ln>
        </p:spPr>
        <p:txBody>
          <a:bodyPr vert="eaVert" wrap="none" lIns="41148" tIns="20574" rIns="41148" bIns="20574" anchor="ctr">
            <a:spAutoFit/>
          </a:bodyPr>
          <a:lstStyle/>
          <a:p>
            <a:endParaRPr lang="tr-TR"/>
          </a:p>
        </p:txBody>
      </p:sp>
      <p:sp>
        <p:nvSpPr>
          <p:cNvPr id="43014" name="Rectangle 5"/>
          <p:cNvSpPr>
            <a:spLocks noChangeArrowheads="1"/>
          </p:cNvSpPr>
          <p:nvPr/>
        </p:nvSpPr>
        <p:spPr bwMode="auto">
          <a:xfrm>
            <a:off x="0" y="765175"/>
            <a:ext cx="9144000" cy="0"/>
          </a:xfrm>
          <a:prstGeom prst="rect">
            <a:avLst/>
          </a:prstGeom>
          <a:noFill/>
          <a:ln w="9525" algn="ctr">
            <a:noFill/>
            <a:miter lim="800000"/>
            <a:headEnd/>
            <a:tailEnd/>
          </a:ln>
        </p:spPr>
        <p:txBody>
          <a:bodyPr vert="eaVert" wrap="none" lIns="41148" tIns="20574" rIns="41148" bIns="20574" anchor="ctr">
            <a:spAutoFit/>
          </a:bodyPr>
          <a:lstStyle/>
          <a:p>
            <a:endParaRPr lang="tr-T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35251" y="116632"/>
            <a:ext cx="6984776" cy="1216025"/>
          </a:xfrm>
        </p:spPr>
        <p:txBody>
          <a:bodyPr/>
          <a:lstStyle/>
          <a:p>
            <a:r>
              <a:rPr lang="tr-TR" sz="3200" dirty="0" smtClean="0">
                <a:solidFill>
                  <a:srgbClr val="C00000"/>
                </a:solidFill>
              </a:rPr>
              <a:t>PENTAGON: </a:t>
            </a:r>
            <a:r>
              <a:rPr lang="tr-TR" sz="3200" b="1" dirty="0" smtClean="0">
                <a:solidFill>
                  <a:srgbClr val="C00000"/>
                </a:solidFill>
              </a:rPr>
              <a:t>Sinop’taki</a:t>
            </a:r>
            <a:br>
              <a:rPr lang="tr-TR" sz="3200" b="1" dirty="0" smtClean="0">
                <a:solidFill>
                  <a:srgbClr val="C00000"/>
                </a:solidFill>
              </a:rPr>
            </a:br>
            <a:r>
              <a:rPr lang="tr-TR" sz="3200" b="1" dirty="0">
                <a:solidFill>
                  <a:srgbClr val="C00000"/>
                </a:solidFill>
              </a:rPr>
              <a:t> </a:t>
            </a:r>
            <a:r>
              <a:rPr lang="tr-TR" sz="3200" b="1" dirty="0" smtClean="0">
                <a:solidFill>
                  <a:srgbClr val="C00000"/>
                </a:solidFill>
              </a:rPr>
              <a:t>                  kuleye ihtiyaç yok</a:t>
            </a:r>
            <a:endParaRPr lang="tr-TR" sz="3200" dirty="0">
              <a:solidFill>
                <a:srgbClr val="C00000"/>
              </a:solidFill>
            </a:endParaRPr>
          </a:p>
        </p:txBody>
      </p:sp>
      <p:sp>
        <p:nvSpPr>
          <p:cNvPr id="3" name="2 İçerik Yer Tutucusu"/>
          <p:cNvSpPr>
            <a:spLocks noGrp="1"/>
          </p:cNvSpPr>
          <p:nvPr>
            <p:ph idx="1"/>
          </p:nvPr>
        </p:nvSpPr>
        <p:spPr/>
        <p:txBody>
          <a:bodyPr/>
          <a:lstStyle/>
          <a:p>
            <a:pPr marL="0" indent="0" algn="just">
              <a:buNone/>
            </a:pPr>
            <a:r>
              <a:rPr lang="tr-TR" sz="2400" b="1" dirty="0" smtClean="0">
                <a:latin typeface="Calibri" pitchFamily="34" charset="0"/>
                <a:cs typeface="Calibri" pitchFamily="34" charset="0"/>
              </a:rPr>
              <a:t>RICHARD CLARKE </a:t>
            </a:r>
            <a:r>
              <a:rPr lang="tr-TR" sz="2400" dirty="0" smtClean="0">
                <a:latin typeface="Calibri" pitchFamily="34" charset="0"/>
                <a:cs typeface="Calibri" pitchFamily="34" charset="0"/>
              </a:rPr>
              <a:t>(Beyaz Saray Siber Güvenlik Uzmanı)</a:t>
            </a:r>
          </a:p>
          <a:p>
            <a:pPr marL="0" indent="0" algn="just">
              <a:spcBef>
                <a:spcPts val="0"/>
              </a:spcBef>
              <a:buNone/>
            </a:pPr>
            <a:r>
              <a:rPr lang="tr-TR" sz="2400" dirty="0" smtClean="0">
                <a:latin typeface="Calibri" pitchFamily="34" charset="0"/>
                <a:cs typeface="Calibri" pitchFamily="34" charset="0"/>
              </a:rPr>
              <a:t>	</a:t>
            </a:r>
            <a:r>
              <a:rPr lang="tr-TR" sz="2000" dirty="0" smtClean="0">
                <a:latin typeface="Calibri" pitchFamily="34" charset="0"/>
                <a:cs typeface="Calibri" pitchFamily="34" charset="0"/>
              </a:rPr>
              <a:t>“</a:t>
            </a:r>
            <a:r>
              <a:rPr lang="tr-TR" sz="2000" i="1" dirty="0" smtClean="0">
                <a:latin typeface="Calibri" pitchFamily="34" charset="0"/>
                <a:cs typeface="Calibri" pitchFamily="34" charset="0"/>
              </a:rPr>
              <a:t>Casusluk artık çok kolaylaştı</a:t>
            </a:r>
            <a:r>
              <a:rPr lang="tr-TR" sz="2000" dirty="0" smtClean="0">
                <a:latin typeface="Calibri" pitchFamily="34" charset="0"/>
                <a:cs typeface="Calibri" pitchFamily="34" charset="0"/>
              </a:rPr>
              <a:t>. </a:t>
            </a:r>
            <a:r>
              <a:rPr lang="tr-TR" sz="2000" i="1" dirty="0" smtClean="0">
                <a:latin typeface="Calibri" pitchFamily="34" charset="0"/>
                <a:cs typeface="Calibri" pitchFamily="34" charset="0"/>
              </a:rPr>
              <a:t>Eskiden Washington’daki Rus Elçiliği’nde çalışan bir KGB ajanının bir FBI ajanı ayartması çok zordu. Ama şimdi Moskova’da oturuyorsun. Ve hiçbir risk olmadan binlerce sayfa çalabiliyorsun. </a:t>
            </a:r>
          </a:p>
          <a:p>
            <a:pPr marL="0" indent="0">
              <a:spcBef>
                <a:spcPts val="0"/>
              </a:spcBef>
              <a:buNone/>
            </a:pPr>
            <a:r>
              <a:rPr lang="tr-TR" sz="2000" i="1" dirty="0">
                <a:latin typeface="Calibri" pitchFamily="34" charset="0"/>
                <a:cs typeface="Calibri" pitchFamily="34" charset="0"/>
              </a:rPr>
              <a:t> </a:t>
            </a:r>
            <a:r>
              <a:rPr lang="tr-TR" sz="2000" i="1" dirty="0" smtClean="0">
                <a:latin typeface="Calibri" pitchFamily="34" charset="0"/>
                <a:cs typeface="Calibri" pitchFamily="34" charset="0"/>
              </a:rPr>
              <a:t>                  Eskinin casuslarına artık gerek yok</a:t>
            </a:r>
            <a:r>
              <a:rPr lang="tr-TR" sz="2000" dirty="0" smtClean="0">
                <a:latin typeface="Calibri" pitchFamily="34" charset="0"/>
                <a:cs typeface="Calibri" pitchFamily="34" charset="0"/>
              </a:rPr>
              <a:t>.”</a:t>
            </a:r>
          </a:p>
          <a:p>
            <a:pPr marL="0" indent="0">
              <a:spcBef>
                <a:spcPts val="0"/>
              </a:spcBef>
              <a:buNone/>
            </a:pPr>
            <a:r>
              <a:rPr lang="tr-TR" sz="2000" b="1" dirty="0" smtClean="0">
                <a:latin typeface="Calibri" pitchFamily="34" charset="0"/>
                <a:cs typeface="Calibri" pitchFamily="34" charset="0"/>
              </a:rPr>
              <a:t>Hem İstihbarat örgütlerindeki insan kaynağı, hem de Altyapı farklılaştı: </a:t>
            </a:r>
          </a:p>
          <a:p>
            <a:pPr marL="0" indent="0">
              <a:spcBef>
                <a:spcPts val="0"/>
              </a:spcBef>
              <a:buNone/>
            </a:pPr>
            <a:r>
              <a:rPr lang="tr-TR" sz="2400" dirty="0">
                <a:latin typeface="Calibri" pitchFamily="34" charset="0"/>
                <a:cs typeface="Calibri" pitchFamily="34" charset="0"/>
              </a:rPr>
              <a:t>	 </a:t>
            </a:r>
            <a:r>
              <a:rPr lang="tr-TR" sz="2400" dirty="0" smtClean="0">
                <a:latin typeface="Calibri" pitchFamily="34" charset="0"/>
                <a:cs typeface="Calibri" pitchFamily="34" charset="0"/>
              </a:rPr>
              <a:t>  </a:t>
            </a:r>
            <a:r>
              <a:rPr lang="tr-TR" sz="2000" dirty="0" smtClean="0">
                <a:latin typeface="Calibri" pitchFamily="34" charset="0"/>
                <a:cs typeface="Calibri" pitchFamily="34" charset="0"/>
              </a:rPr>
              <a:t>“</a:t>
            </a:r>
            <a:r>
              <a:rPr lang="tr-TR" sz="2000" i="1" dirty="0" smtClean="0">
                <a:latin typeface="Calibri" pitchFamily="34" charset="0"/>
                <a:cs typeface="Calibri" pitchFamily="34" charset="0"/>
              </a:rPr>
              <a:t>Eskiden Sinop’ta büyük bir kulemiz vardı. Rusya’daki konuşmaları dinliyorduk. Ama şimdi buna ihtiyaç yok. Kimse </a:t>
            </a:r>
            <a:r>
              <a:rPr lang="tr-TR" sz="2000" i="1" dirty="0" err="1" smtClean="0">
                <a:latin typeface="Calibri" pitchFamily="34" charset="0"/>
                <a:cs typeface="Calibri" pitchFamily="34" charset="0"/>
              </a:rPr>
              <a:t>radyofrekansı</a:t>
            </a:r>
            <a:r>
              <a:rPr lang="tr-TR" sz="2000" i="1" dirty="0" smtClean="0">
                <a:latin typeface="Calibri" pitchFamily="34" charset="0"/>
                <a:cs typeface="Calibri" pitchFamily="34" charset="0"/>
              </a:rPr>
              <a:t> kullanmıyor. Ulusal Güvenlik Ajansı’nın (NSA) Maryland’deki kampüsünden bütün dünyadaki internet trafiğini izliyoruz. </a:t>
            </a:r>
          </a:p>
          <a:p>
            <a:pPr marL="0" indent="0">
              <a:spcBef>
                <a:spcPts val="0"/>
              </a:spcBef>
              <a:buNone/>
            </a:pPr>
            <a:r>
              <a:rPr lang="tr-TR" sz="2000" i="1" dirty="0">
                <a:latin typeface="Calibri" pitchFamily="34" charset="0"/>
                <a:cs typeface="Calibri" pitchFamily="34" charset="0"/>
              </a:rPr>
              <a:t> </a:t>
            </a:r>
            <a:r>
              <a:rPr lang="tr-TR" sz="2000" i="1" dirty="0" smtClean="0">
                <a:latin typeface="Calibri" pitchFamily="34" charset="0"/>
                <a:cs typeface="Calibri" pitchFamily="34" charset="0"/>
              </a:rPr>
              <a:t>                    Bu konudaki bütçe Pentagon’a ait olduğundan, NSA ve Pentagon neredeyse tek bir kuruluş gibi çalışıyor.  Amerikalı asker Sinop’a gitmesine gerek kalmadan her işini masasından halledebiliyor.”</a:t>
            </a:r>
            <a:endParaRPr lang="tr-TR" sz="2400" i="1" dirty="0">
              <a:latin typeface="Calibri" pitchFamily="34" charset="0"/>
              <a:cs typeface="Calibri" pitchFamily="34" charset="0"/>
            </a:endParaRPr>
          </a:p>
        </p:txBody>
      </p:sp>
      <p:sp>
        <p:nvSpPr>
          <p:cNvPr id="4" name="3 Slayt Numarası Yer Tutucusu"/>
          <p:cNvSpPr>
            <a:spLocks noGrp="1"/>
          </p:cNvSpPr>
          <p:nvPr>
            <p:ph type="sldNum" sz="quarter" idx="12"/>
          </p:nvPr>
        </p:nvSpPr>
        <p:spPr/>
        <p:txBody>
          <a:bodyPr/>
          <a:lstStyle/>
          <a:p>
            <a:pPr>
              <a:defRPr/>
            </a:pPr>
            <a:fld id="{9ACF3781-710F-46D6-B9F4-51217EE2D31A}"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35251" y="116632"/>
            <a:ext cx="6984776" cy="1216025"/>
          </a:xfrm>
        </p:spPr>
        <p:txBody>
          <a:bodyPr/>
          <a:lstStyle/>
          <a:p>
            <a:r>
              <a:rPr lang="tr-TR" sz="3200" dirty="0" smtClean="0">
                <a:solidFill>
                  <a:srgbClr val="C00000"/>
                </a:solidFill>
              </a:rPr>
              <a:t>PENTAGON: </a:t>
            </a:r>
            <a:r>
              <a:rPr lang="tr-TR" sz="3200" b="1" dirty="0" smtClean="0">
                <a:solidFill>
                  <a:srgbClr val="C00000"/>
                </a:solidFill>
              </a:rPr>
              <a:t>Sinop’taki</a:t>
            </a:r>
            <a:br>
              <a:rPr lang="tr-TR" sz="3200" b="1" dirty="0" smtClean="0">
                <a:solidFill>
                  <a:srgbClr val="C00000"/>
                </a:solidFill>
              </a:rPr>
            </a:br>
            <a:r>
              <a:rPr lang="tr-TR" sz="3200" b="1" dirty="0">
                <a:solidFill>
                  <a:srgbClr val="C00000"/>
                </a:solidFill>
              </a:rPr>
              <a:t> </a:t>
            </a:r>
            <a:r>
              <a:rPr lang="tr-TR" sz="3200" b="1" dirty="0" smtClean="0">
                <a:solidFill>
                  <a:srgbClr val="C00000"/>
                </a:solidFill>
              </a:rPr>
              <a:t>                  kuleye ihtiyaç yok</a:t>
            </a:r>
            <a:endParaRPr lang="tr-TR" sz="3200" dirty="0">
              <a:solidFill>
                <a:srgbClr val="C00000"/>
              </a:solidFill>
            </a:endParaRPr>
          </a:p>
        </p:txBody>
      </p:sp>
      <p:sp>
        <p:nvSpPr>
          <p:cNvPr id="3" name="2 İçerik Yer Tutucusu"/>
          <p:cNvSpPr>
            <a:spLocks noGrp="1"/>
          </p:cNvSpPr>
          <p:nvPr>
            <p:ph idx="1"/>
          </p:nvPr>
        </p:nvSpPr>
        <p:spPr/>
        <p:txBody>
          <a:bodyPr/>
          <a:lstStyle/>
          <a:p>
            <a:pPr marL="0" indent="0" algn="just">
              <a:buNone/>
            </a:pPr>
            <a:r>
              <a:rPr lang="tr-TR" sz="2400" b="1" dirty="0" smtClean="0">
                <a:latin typeface="Calibri" pitchFamily="34" charset="0"/>
                <a:cs typeface="Calibri" pitchFamily="34" charset="0"/>
              </a:rPr>
              <a:t>RICHARD CLARKE </a:t>
            </a:r>
            <a:r>
              <a:rPr lang="tr-TR" sz="2400" dirty="0" smtClean="0">
                <a:latin typeface="Calibri" pitchFamily="34" charset="0"/>
                <a:cs typeface="Calibri" pitchFamily="34" charset="0"/>
              </a:rPr>
              <a:t>(Beyaz Saray Siber Güvenlik Uzmanı)</a:t>
            </a:r>
          </a:p>
          <a:p>
            <a:pPr marL="0" indent="0" algn="just">
              <a:spcBef>
                <a:spcPts val="0"/>
              </a:spcBef>
              <a:buNone/>
            </a:pPr>
            <a:r>
              <a:rPr lang="tr-TR" sz="2400" dirty="0" smtClean="0">
                <a:latin typeface="Calibri" pitchFamily="34" charset="0"/>
                <a:cs typeface="Calibri" pitchFamily="34" charset="0"/>
              </a:rPr>
              <a:t>	</a:t>
            </a:r>
            <a:r>
              <a:rPr lang="tr-TR" sz="2000" dirty="0" smtClean="0">
                <a:latin typeface="Calibri" pitchFamily="34" charset="0"/>
                <a:cs typeface="Calibri" pitchFamily="34" charset="0"/>
              </a:rPr>
              <a:t>“</a:t>
            </a:r>
            <a:r>
              <a:rPr lang="tr-TR" sz="2000" i="1" dirty="0" smtClean="0">
                <a:latin typeface="Calibri" pitchFamily="34" charset="0"/>
                <a:cs typeface="Calibri" pitchFamily="34" charset="0"/>
              </a:rPr>
              <a:t>Casusluk artık çok kolaylaştı</a:t>
            </a:r>
            <a:r>
              <a:rPr lang="tr-TR" sz="2000" dirty="0" smtClean="0">
                <a:latin typeface="Calibri" pitchFamily="34" charset="0"/>
                <a:cs typeface="Calibri" pitchFamily="34" charset="0"/>
              </a:rPr>
              <a:t>. </a:t>
            </a:r>
            <a:r>
              <a:rPr lang="tr-TR" sz="2000" i="1" dirty="0" smtClean="0">
                <a:latin typeface="Calibri" pitchFamily="34" charset="0"/>
                <a:cs typeface="Calibri" pitchFamily="34" charset="0"/>
              </a:rPr>
              <a:t>Eskiden Washington’daki Rus Elçiliği’nde çalışan bir KGB ajanının bir FBI ajanı ayartması çok zordu. Ama şimdi Moskova’da oturuyorsun. Ve hiçbir risk olmadan binlerce sayfa çalabiliyorsun. </a:t>
            </a:r>
          </a:p>
          <a:p>
            <a:pPr marL="0" indent="0">
              <a:spcBef>
                <a:spcPts val="0"/>
              </a:spcBef>
              <a:buNone/>
            </a:pPr>
            <a:r>
              <a:rPr lang="tr-TR" sz="2000" i="1" dirty="0">
                <a:latin typeface="Calibri" pitchFamily="34" charset="0"/>
                <a:cs typeface="Calibri" pitchFamily="34" charset="0"/>
              </a:rPr>
              <a:t> </a:t>
            </a:r>
            <a:r>
              <a:rPr lang="tr-TR" sz="2000" i="1" dirty="0" smtClean="0">
                <a:latin typeface="Calibri" pitchFamily="34" charset="0"/>
                <a:cs typeface="Calibri" pitchFamily="34" charset="0"/>
              </a:rPr>
              <a:t>                  Eskinin casuslarına artık gerek yok</a:t>
            </a:r>
            <a:r>
              <a:rPr lang="tr-TR" sz="2000" dirty="0" smtClean="0">
                <a:latin typeface="Calibri" pitchFamily="34" charset="0"/>
                <a:cs typeface="Calibri" pitchFamily="34" charset="0"/>
              </a:rPr>
              <a:t>.”</a:t>
            </a:r>
          </a:p>
          <a:p>
            <a:pPr marL="0" indent="0">
              <a:spcBef>
                <a:spcPts val="0"/>
              </a:spcBef>
              <a:buNone/>
            </a:pPr>
            <a:r>
              <a:rPr lang="tr-TR" sz="2000" b="1" dirty="0" smtClean="0">
                <a:latin typeface="Calibri" pitchFamily="34" charset="0"/>
                <a:cs typeface="Calibri" pitchFamily="34" charset="0"/>
              </a:rPr>
              <a:t>Hem İstihbarat örgütlerindeki insan kaynağı, hem de Altyapı farklılaştı: </a:t>
            </a:r>
          </a:p>
          <a:p>
            <a:pPr marL="0" indent="0">
              <a:spcBef>
                <a:spcPts val="0"/>
              </a:spcBef>
              <a:buNone/>
            </a:pPr>
            <a:r>
              <a:rPr lang="tr-TR" sz="2400" dirty="0">
                <a:latin typeface="Calibri" pitchFamily="34" charset="0"/>
                <a:cs typeface="Calibri" pitchFamily="34" charset="0"/>
              </a:rPr>
              <a:t>	 </a:t>
            </a:r>
            <a:r>
              <a:rPr lang="tr-TR" sz="2400" dirty="0" smtClean="0">
                <a:latin typeface="Calibri" pitchFamily="34" charset="0"/>
                <a:cs typeface="Calibri" pitchFamily="34" charset="0"/>
              </a:rPr>
              <a:t>  </a:t>
            </a:r>
            <a:r>
              <a:rPr lang="tr-TR" sz="2000" dirty="0" smtClean="0">
                <a:latin typeface="Calibri" pitchFamily="34" charset="0"/>
                <a:cs typeface="Calibri" pitchFamily="34" charset="0"/>
              </a:rPr>
              <a:t>“</a:t>
            </a:r>
            <a:r>
              <a:rPr lang="tr-TR" sz="2000" i="1" dirty="0" smtClean="0">
                <a:latin typeface="Calibri" pitchFamily="34" charset="0"/>
                <a:cs typeface="Calibri" pitchFamily="34" charset="0"/>
              </a:rPr>
              <a:t>Eskiden Sinop’ta büyük bir kulemiz vardı. Rusya’daki konuşmaları dinliyorduk. Ama şimdi buna ihtiyaç yok. Kimse </a:t>
            </a:r>
            <a:r>
              <a:rPr lang="tr-TR" sz="2000" i="1" dirty="0" err="1" smtClean="0">
                <a:latin typeface="Calibri" pitchFamily="34" charset="0"/>
                <a:cs typeface="Calibri" pitchFamily="34" charset="0"/>
              </a:rPr>
              <a:t>radyofrekansı</a:t>
            </a:r>
            <a:r>
              <a:rPr lang="tr-TR" sz="2000" i="1" dirty="0" smtClean="0">
                <a:latin typeface="Calibri" pitchFamily="34" charset="0"/>
                <a:cs typeface="Calibri" pitchFamily="34" charset="0"/>
              </a:rPr>
              <a:t> kullanmıyor. Ulusal Güvenlik Ajansı’nın (NSA) Maryland’deki kampüsünden bütün dünyadaki internet trafiğini izliyoruz. </a:t>
            </a:r>
          </a:p>
          <a:p>
            <a:pPr marL="0" indent="0">
              <a:spcBef>
                <a:spcPts val="0"/>
              </a:spcBef>
              <a:buNone/>
            </a:pPr>
            <a:r>
              <a:rPr lang="tr-TR" sz="2000" i="1" dirty="0">
                <a:latin typeface="Calibri" pitchFamily="34" charset="0"/>
                <a:cs typeface="Calibri" pitchFamily="34" charset="0"/>
              </a:rPr>
              <a:t> </a:t>
            </a:r>
            <a:r>
              <a:rPr lang="tr-TR" sz="2000" i="1" dirty="0" smtClean="0">
                <a:latin typeface="Calibri" pitchFamily="34" charset="0"/>
                <a:cs typeface="Calibri" pitchFamily="34" charset="0"/>
              </a:rPr>
              <a:t>                    Bu konudaki bütçe Pentagon’a ait olduğundan, NSA ve Pentagon neredeyse tek bir kuruluş gibi çalışıyor.  Amerikalı asker Sinop’a gitmesine gerek kalmadan her işini masasından halledebiliyor.”</a:t>
            </a:r>
            <a:endParaRPr lang="tr-TR" sz="2400" i="1" dirty="0">
              <a:latin typeface="Calibri" pitchFamily="34" charset="0"/>
              <a:cs typeface="Calibri" pitchFamily="34" charset="0"/>
            </a:endParaRPr>
          </a:p>
        </p:txBody>
      </p:sp>
      <p:sp>
        <p:nvSpPr>
          <p:cNvPr id="4" name="3 Slayt Numarası Yer Tutucusu"/>
          <p:cNvSpPr>
            <a:spLocks noGrp="1"/>
          </p:cNvSpPr>
          <p:nvPr>
            <p:ph type="sldNum" sz="quarter" idx="12"/>
          </p:nvPr>
        </p:nvSpPr>
        <p:spPr/>
        <p:txBody>
          <a:bodyPr/>
          <a:lstStyle/>
          <a:p>
            <a:pPr>
              <a:defRPr/>
            </a:pPr>
            <a:fld id="{9ACF3781-710F-46D6-B9F4-51217EE2D31A}"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bwMode="auto">
          <a:xfrm>
            <a:off x="1928794" y="357166"/>
            <a:ext cx="4857784" cy="952485"/>
          </a:xfrm>
          <a:noFill/>
          <a:ln>
            <a:miter lim="800000"/>
            <a:headEnd/>
            <a:tailEnd/>
          </a:ln>
        </p:spPr>
        <p:txBody>
          <a:bodyPr vert="horz" wrap="square" lIns="83485" tIns="41742" rIns="83485" bIns="41742" numCol="1" anchor="t" anchorCtr="0" compatLnSpc="1">
            <a:prstTxWarp prst="textNoShape">
              <a:avLst/>
            </a:prstTxWarp>
          </a:bodyPr>
          <a:lstStyle/>
          <a:p>
            <a:pPr algn="ctr"/>
            <a:r>
              <a:rPr lang="tr-TR" dirty="0"/>
              <a:t>	</a:t>
            </a:r>
            <a:r>
              <a:rPr lang="tr-TR" dirty="0">
                <a:solidFill>
                  <a:srgbClr val="C00000"/>
                </a:solidFill>
                <a:latin typeface="Times New Roman" pitchFamily="18" charset="0"/>
                <a:cs typeface="Times New Roman" pitchFamily="18" charset="0"/>
              </a:rPr>
              <a:t>Sunum Planı</a:t>
            </a:r>
          </a:p>
        </p:txBody>
      </p:sp>
      <p:grpSp>
        <p:nvGrpSpPr>
          <p:cNvPr id="10" name="9 Grup"/>
          <p:cNvGrpSpPr/>
          <p:nvPr/>
        </p:nvGrpSpPr>
        <p:grpSpPr>
          <a:xfrm>
            <a:off x="2123728" y="1844824"/>
            <a:ext cx="5016691" cy="2436445"/>
            <a:chOff x="2204155" y="3292141"/>
            <a:chExt cx="5312834" cy="2660483"/>
          </a:xfrm>
        </p:grpSpPr>
        <p:sp>
          <p:nvSpPr>
            <p:cNvPr id="124935" name="AutoShape 7">
              <a:hlinkClick r:id="" action="ppaction://noaction" highlightClick="1"/>
            </p:cNvPr>
            <p:cNvSpPr>
              <a:spLocks noChangeArrowheads="1"/>
            </p:cNvSpPr>
            <p:nvPr/>
          </p:nvSpPr>
          <p:spPr bwMode="auto">
            <a:xfrm>
              <a:off x="2204155" y="3292141"/>
              <a:ext cx="5312834" cy="613611"/>
            </a:xfrm>
            <a:prstGeom prst="actionButtonBlank">
              <a:avLst/>
            </a:prstGeom>
            <a:gradFill rotWithShape="1">
              <a:gsLst>
                <a:gs pos="0">
                  <a:schemeClr val="bg1"/>
                </a:gs>
                <a:gs pos="100000">
                  <a:srgbClr val="000066"/>
                </a:gs>
              </a:gsLst>
              <a:path path="rect">
                <a:fillToRect l="50000" t="50000" r="50000" b="50000"/>
              </a:path>
            </a:gradFill>
            <a:ln w="9525">
              <a:noFill/>
              <a:miter lim="800000"/>
              <a:headEnd/>
              <a:tailEnd/>
            </a:ln>
            <a:effectLst/>
          </p:spPr>
          <p:txBody>
            <a:bodyPr wrap="none" lIns="83485" tIns="41742" rIns="83485" bIns="41742" anchor="ctr"/>
            <a:lstStyle/>
            <a:p>
              <a:endParaRPr lang="tr-TR" sz="2600" dirty="0"/>
            </a:p>
          </p:txBody>
        </p:sp>
        <p:sp>
          <p:nvSpPr>
            <p:cNvPr id="124936" name="AutoShape 8">
              <a:hlinkClick r:id="" action="ppaction://noaction" highlightClick="1"/>
            </p:cNvPr>
            <p:cNvSpPr>
              <a:spLocks noChangeArrowheads="1"/>
            </p:cNvSpPr>
            <p:nvPr/>
          </p:nvSpPr>
          <p:spPr bwMode="auto">
            <a:xfrm>
              <a:off x="2204155" y="3974933"/>
              <a:ext cx="5312834" cy="613611"/>
            </a:xfrm>
            <a:prstGeom prst="actionButtonBlank">
              <a:avLst/>
            </a:prstGeom>
            <a:gradFill rotWithShape="1">
              <a:gsLst>
                <a:gs pos="0">
                  <a:schemeClr val="bg1"/>
                </a:gs>
                <a:gs pos="100000">
                  <a:srgbClr val="000066"/>
                </a:gs>
              </a:gsLst>
              <a:path path="rect">
                <a:fillToRect l="50000" t="50000" r="50000" b="50000"/>
              </a:path>
            </a:gradFill>
            <a:ln w="9525">
              <a:noFill/>
              <a:miter lim="800000"/>
              <a:headEnd/>
              <a:tailEnd/>
            </a:ln>
            <a:effectLst/>
          </p:spPr>
          <p:txBody>
            <a:bodyPr wrap="none" lIns="83485" tIns="41742" rIns="83485" bIns="41742" anchor="ctr"/>
            <a:lstStyle/>
            <a:p>
              <a:endParaRPr lang="tr-TR" sz="2600" dirty="0"/>
            </a:p>
          </p:txBody>
        </p:sp>
        <p:sp>
          <p:nvSpPr>
            <p:cNvPr id="124937" name="AutoShape 9">
              <a:hlinkClick r:id="" action="ppaction://noaction" highlightClick="1"/>
            </p:cNvPr>
            <p:cNvSpPr>
              <a:spLocks noChangeArrowheads="1"/>
            </p:cNvSpPr>
            <p:nvPr/>
          </p:nvSpPr>
          <p:spPr bwMode="auto">
            <a:xfrm>
              <a:off x="2204155" y="4657725"/>
              <a:ext cx="5312834" cy="613611"/>
            </a:xfrm>
            <a:prstGeom prst="actionButtonBlank">
              <a:avLst/>
            </a:prstGeom>
            <a:gradFill rotWithShape="1">
              <a:gsLst>
                <a:gs pos="0">
                  <a:schemeClr val="bg1"/>
                </a:gs>
                <a:gs pos="100000">
                  <a:srgbClr val="000066"/>
                </a:gs>
              </a:gsLst>
              <a:path path="rect">
                <a:fillToRect l="50000" t="50000" r="50000" b="50000"/>
              </a:path>
            </a:gradFill>
            <a:ln w="9525">
              <a:noFill/>
              <a:miter lim="800000"/>
              <a:headEnd/>
              <a:tailEnd/>
            </a:ln>
            <a:effectLst/>
          </p:spPr>
          <p:txBody>
            <a:bodyPr wrap="none" lIns="83485" tIns="41742" rIns="83485" bIns="41742" anchor="ctr"/>
            <a:lstStyle/>
            <a:p>
              <a:r>
                <a:rPr lang="tr-TR" sz="2600" dirty="0" smtClean="0"/>
                <a:t>Sosyal Medya</a:t>
              </a:r>
              <a:endParaRPr lang="tr-TR" sz="2600" dirty="0"/>
            </a:p>
          </p:txBody>
        </p:sp>
        <p:sp>
          <p:nvSpPr>
            <p:cNvPr id="124938" name="AutoShape 10">
              <a:hlinkClick r:id="" action="ppaction://noaction" highlightClick="1"/>
            </p:cNvPr>
            <p:cNvSpPr>
              <a:spLocks noChangeArrowheads="1"/>
            </p:cNvSpPr>
            <p:nvPr/>
          </p:nvSpPr>
          <p:spPr bwMode="auto">
            <a:xfrm>
              <a:off x="2204155" y="5339013"/>
              <a:ext cx="5312834" cy="613611"/>
            </a:xfrm>
            <a:prstGeom prst="actionButtonBlank">
              <a:avLst/>
            </a:prstGeom>
            <a:gradFill rotWithShape="1">
              <a:gsLst>
                <a:gs pos="0">
                  <a:schemeClr val="bg1"/>
                </a:gs>
                <a:gs pos="100000">
                  <a:srgbClr val="000066"/>
                </a:gs>
              </a:gsLst>
              <a:path path="rect">
                <a:fillToRect l="50000" t="50000" r="50000" b="50000"/>
              </a:path>
            </a:gradFill>
            <a:ln w="9525">
              <a:noFill/>
              <a:miter lim="800000"/>
              <a:headEnd/>
              <a:tailEnd/>
            </a:ln>
            <a:effectLst/>
          </p:spPr>
          <p:txBody>
            <a:bodyPr wrap="none" lIns="83485" tIns="41742" rIns="83485" bIns="41742" anchor="ctr"/>
            <a:lstStyle/>
            <a:p>
              <a:r>
                <a:rPr lang="tr-TR" sz="2600" dirty="0"/>
                <a:t>Sonuç</a:t>
              </a:r>
            </a:p>
          </p:txBody>
        </p:sp>
      </p:grpSp>
      <p:sp>
        <p:nvSpPr>
          <p:cNvPr id="12" name="11 Dikdörtgen"/>
          <p:cNvSpPr/>
          <p:nvPr/>
        </p:nvSpPr>
        <p:spPr>
          <a:xfrm>
            <a:off x="3347864" y="1916832"/>
            <a:ext cx="2440605" cy="461665"/>
          </a:xfrm>
          <a:prstGeom prst="rect">
            <a:avLst/>
          </a:prstGeom>
        </p:spPr>
        <p:txBody>
          <a:bodyPr wrap="none">
            <a:spAutoFit/>
          </a:bodyPr>
          <a:lstStyle/>
          <a:p>
            <a:r>
              <a:rPr lang="tr-TR" sz="2400" dirty="0" smtClean="0"/>
              <a:t>Siber Güvenlik</a:t>
            </a:r>
            <a:endParaRPr lang="tr-TR" sz="2400" dirty="0"/>
          </a:p>
        </p:txBody>
      </p:sp>
      <p:sp>
        <p:nvSpPr>
          <p:cNvPr id="13" name="12 Dikdörtgen"/>
          <p:cNvSpPr/>
          <p:nvPr/>
        </p:nvSpPr>
        <p:spPr>
          <a:xfrm>
            <a:off x="3347864" y="2492896"/>
            <a:ext cx="2409186" cy="461665"/>
          </a:xfrm>
          <a:prstGeom prst="rect">
            <a:avLst/>
          </a:prstGeom>
        </p:spPr>
        <p:txBody>
          <a:bodyPr wrap="none">
            <a:spAutoFit/>
          </a:bodyPr>
          <a:lstStyle/>
          <a:p>
            <a:r>
              <a:rPr lang="tr-TR" sz="2400" dirty="0" smtClean="0"/>
              <a:t>Siber Savaşlar</a:t>
            </a:r>
            <a:endParaRPr lang="tr-TR"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79712" y="188640"/>
            <a:ext cx="6561038" cy="784696"/>
          </a:xfrm>
        </p:spPr>
        <p:txBody>
          <a:bodyPr/>
          <a:lstStyle/>
          <a:p>
            <a:r>
              <a:rPr lang="tr-TR" sz="3600" b="1" dirty="0" smtClean="0">
                <a:solidFill>
                  <a:srgbClr val="C00000"/>
                </a:solidFill>
              </a:rPr>
              <a:t>Siber Savaş</a:t>
            </a:r>
            <a:endParaRPr lang="tr-TR" sz="3600" b="1" dirty="0">
              <a:solidFill>
                <a:srgbClr val="C00000"/>
              </a:solidFill>
            </a:endParaRPr>
          </a:p>
        </p:txBody>
      </p:sp>
      <p:sp>
        <p:nvSpPr>
          <p:cNvPr id="3" name="2 İçerik Yer Tutucusu"/>
          <p:cNvSpPr>
            <a:spLocks noGrp="1"/>
          </p:cNvSpPr>
          <p:nvPr>
            <p:ph idx="1"/>
          </p:nvPr>
        </p:nvSpPr>
        <p:spPr>
          <a:xfrm>
            <a:off x="611560" y="1844824"/>
            <a:ext cx="8001000" cy="4176464"/>
          </a:xfrm>
        </p:spPr>
        <p:txBody>
          <a:bodyPr/>
          <a:lstStyle/>
          <a:p>
            <a:pPr>
              <a:spcBef>
                <a:spcPts val="0"/>
              </a:spcBef>
              <a:buNone/>
            </a:pPr>
            <a:r>
              <a:rPr lang="tr-TR" sz="2800" dirty="0" smtClean="0">
                <a:latin typeface="Calibri" pitchFamily="34" charset="0"/>
                <a:cs typeface="Calibri" pitchFamily="34" charset="0"/>
              </a:rPr>
              <a:t>ABD </a:t>
            </a:r>
            <a:r>
              <a:rPr lang="tr-TR" sz="2800" dirty="0">
                <a:latin typeface="Calibri" pitchFamily="34" charset="0"/>
                <a:cs typeface="Calibri" pitchFamily="34" charset="0"/>
              </a:rPr>
              <a:t>H</a:t>
            </a:r>
            <a:r>
              <a:rPr lang="tr-TR" sz="2800" dirty="0" smtClean="0">
                <a:latin typeface="Calibri" pitchFamily="34" charset="0"/>
                <a:cs typeface="Calibri" pitchFamily="34" charset="0"/>
              </a:rPr>
              <a:t>ükümetinin, sanal güvenlik harcamaları;</a:t>
            </a:r>
          </a:p>
          <a:p>
            <a:pPr>
              <a:spcBef>
                <a:spcPts val="0"/>
              </a:spcBef>
              <a:buNone/>
            </a:pPr>
            <a:r>
              <a:rPr lang="tr-TR" sz="2400" dirty="0" smtClean="0">
                <a:latin typeface="Calibri" pitchFamily="34" charset="0"/>
                <a:cs typeface="Calibri" pitchFamily="34" charset="0"/>
              </a:rPr>
              <a:t>	* 2002 yılında 	</a:t>
            </a:r>
            <a:r>
              <a:rPr lang="tr-TR" sz="2400" b="1" dirty="0" smtClean="0">
                <a:latin typeface="Calibri" pitchFamily="34" charset="0"/>
                <a:cs typeface="Calibri" pitchFamily="34" charset="0"/>
              </a:rPr>
              <a:t>2.7 milyar dolar</a:t>
            </a:r>
            <a:r>
              <a:rPr lang="tr-TR" sz="2400" dirty="0" smtClean="0">
                <a:latin typeface="Calibri" pitchFamily="34" charset="0"/>
                <a:cs typeface="Calibri" pitchFamily="34" charset="0"/>
              </a:rPr>
              <a:t>, </a:t>
            </a:r>
          </a:p>
          <a:p>
            <a:pPr>
              <a:spcBef>
                <a:spcPts val="0"/>
              </a:spcBef>
              <a:buNone/>
            </a:pPr>
            <a:r>
              <a:rPr lang="tr-TR" sz="2400" dirty="0" smtClean="0">
                <a:latin typeface="Calibri" pitchFamily="34" charset="0"/>
                <a:cs typeface="Calibri" pitchFamily="34" charset="0"/>
              </a:rPr>
              <a:t>	* 2003’ yılında ise	</a:t>
            </a:r>
            <a:r>
              <a:rPr lang="tr-TR" sz="2400" b="1" dirty="0" smtClean="0">
                <a:latin typeface="Calibri" pitchFamily="34" charset="0"/>
                <a:cs typeface="Calibri" pitchFamily="34" charset="0"/>
              </a:rPr>
              <a:t>4.2 milyar </a:t>
            </a:r>
            <a:r>
              <a:rPr lang="tr-TR" sz="2400" b="1" dirty="0" err="1" smtClean="0">
                <a:latin typeface="Calibri" pitchFamily="34" charset="0"/>
                <a:cs typeface="Calibri" pitchFamily="34" charset="0"/>
              </a:rPr>
              <a:t>dolar</a:t>
            </a:r>
            <a:r>
              <a:rPr lang="tr-TR" sz="2400" dirty="0" err="1" smtClean="0">
                <a:latin typeface="Calibri" pitchFamily="34" charset="0"/>
                <a:cs typeface="Calibri" pitchFamily="34" charset="0"/>
              </a:rPr>
              <a:t>’dır</a:t>
            </a:r>
            <a:r>
              <a:rPr lang="tr-TR" sz="2400" dirty="0" smtClean="0">
                <a:latin typeface="Calibri" pitchFamily="34" charset="0"/>
                <a:cs typeface="Calibri" pitchFamily="34" charset="0"/>
              </a:rPr>
              <a:t>.</a:t>
            </a:r>
          </a:p>
          <a:p>
            <a:pPr>
              <a:spcBef>
                <a:spcPts val="1200"/>
              </a:spcBef>
              <a:buNone/>
            </a:pPr>
            <a:r>
              <a:rPr lang="tr-TR" sz="2800" dirty="0" smtClean="0">
                <a:latin typeface="Calibri" pitchFamily="34" charset="0"/>
                <a:cs typeface="Calibri" pitchFamily="34" charset="0"/>
              </a:rPr>
              <a:t>İyi bir orduya sahip olmak güvenlik için yeterli değil. </a:t>
            </a:r>
            <a:endParaRPr lang="tr-TR" sz="2800" dirty="0">
              <a:latin typeface="Calibri" pitchFamily="34" charset="0"/>
              <a:cs typeface="Calibri" pitchFamily="34" charset="0"/>
            </a:endParaRPr>
          </a:p>
          <a:p>
            <a:pPr>
              <a:spcBef>
                <a:spcPts val="0"/>
              </a:spcBef>
              <a:buNone/>
            </a:pPr>
            <a:r>
              <a:rPr lang="tr-TR" sz="2800" dirty="0" smtClean="0">
                <a:latin typeface="Calibri" pitchFamily="34" charset="0"/>
                <a:cs typeface="Calibri" pitchFamily="34" charset="0"/>
              </a:rPr>
              <a:t> 	* </a:t>
            </a:r>
            <a:r>
              <a:rPr lang="tr-TR" sz="2400" dirty="0" smtClean="0">
                <a:latin typeface="Calibri" pitchFamily="34" charset="0"/>
                <a:cs typeface="Calibri" pitchFamily="34" charset="0"/>
              </a:rPr>
              <a:t>Bilgisayarın ve enformasyon, artık devletleri içine </a:t>
            </a:r>
          </a:p>
          <a:p>
            <a:pPr>
              <a:spcBef>
                <a:spcPts val="0"/>
              </a:spcBef>
              <a:buNone/>
            </a:pPr>
            <a:r>
              <a:rPr lang="tr-TR" sz="2400" dirty="0">
                <a:latin typeface="Calibri" pitchFamily="34" charset="0"/>
                <a:cs typeface="Calibri" pitchFamily="34" charset="0"/>
              </a:rPr>
              <a:t> </a:t>
            </a:r>
            <a:r>
              <a:rPr lang="tr-TR" sz="2400" dirty="0" smtClean="0">
                <a:latin typeface="Calibri" pitchFamily="34" charset="0"/>
                <a:cs typeface="Calibri" pitchFamily="34" charset="0"/>
              </a:rPr>
              <a:t>          alabilecek kadar güçlüdür.</a:t>
            </a:r>
          </a:p>
          <a:p>
            <a:pPr algn="just">
              <a:spcBef>
                <a:spcPts val="1200"/>
              </a:spcBef>
              <a:buNone/>
            </a:pPr>
            <a:r>
              <a:rPr lang="tr-TR" sz="2800" dirty="0" smtClean="0">
                <a:latin typeface="Calibri" pitchFamily="34" charset="0"/>
                <a:cs typeface="Calibri" pitchFamily="34" charset="0"/>
              </a:rPr>
              <a:t>ABD Hükümeti siber savaşlarda mücadele etmek için</a:t>
            </a:r>
          </a:p>
          <a:p>
            <a:pPr algn="just">
              <a:buNone/>
            </a:pPr>
            <a:r>
              <a:rPr lang="tr-TR" sz="2400" dirty="0" smtClean="0">
                <a:latin typeface="Calibri" pitchFamily="34" charset="0"/>
                <a:cs typeface="Calibri" pitchFamily="34" charset="0"/>
              </a:rPr>
              <a:t> 	* Günlük </a:t>
            </a:r>
            <a:r>
              <a:rPr lang="tr-TR" sz="2400" b="1" dirty="0" smtClean="0">
                <a:latin typeface="Calibri" pitchFamily="34" charset="0"/>
                <a:cs typeface="Calibri" pitchFamily="34" charset="0"/>
              </a:rPr>
              <a:t>12 milyon dolar </a:t>
            </a:r>
            <a:r>
              <a:rPr lang="tr-TR" sz="2400" dirty="0" smtClean="0">
                <a:latin typeface="Calibri" pitchFamily="34" charset="0"/>
                <a:cs typeface="Calibri" pitchFamily="34" charset="0"/>
              </a:rPr>
              <a:t>harcamaktadır.</a:t>
            </a:r>
          </a:p>
          <a:p>
            <a:pPr algn="just">
              <a:spcBef>
                <a:spcPts val="1200"/>
              </a:spcBef>
              <a:buNone/>
            </a:pPr>
            <a:r>
              <a:rPr lang="tr-TR" sz="2800" b="1" dirty="0" smtClean="0">
                <a:latin typeface="Calibri" pitchFamily="34" charset="0"/>
                <a:cs typeface="Calibri" pitchFamily="34" charset="0"/>
              </a:rPr>
              <a:t>	&gt; Gelecek siber ordular üzerine kurulacaktır.</a:t>
            </a:r>
          </a:p>
          <a:p>
            <a:pPr>
              <a:buNone/>
            </a:pPr>
            <a:endParaRPr lang="tr-TR" sz="2800" dirty="0">
              <a:latin typeface="Calibri" pitchFamily="34" charset="0"/>
              <a:cs typeface="Calibri" pitchFamily="34" charset="0"/>
            </a:endParaRPr>
          </a:p>
        </p:txBody>
      </p:sp>
      <p:sp>
        <p:nvSpPr>
          <p:cNvPr id="4" name="3 Slayt Numarası Yer Tutucusu"/>
          <p:cNvSpPr>
            <a:spLocks noGrp="1"/>
          </p:cNvSpPr>
          <p:nvPr>
            <p:ph type="sldNum" sz="quarter" idx="12"/>
          </p:nvPr>
        </p:nvSpPr>
        <p:spPr/>
        <p:txBody>
          <a:bodyPr/>
          <a:lstStyle/>
          <a:p>
            <a:pPr>
              <a:defRPr/>
            </a:pPr>
            <a:fld id="{9ACF3781-710F-46D6-B9F4-51217EE2D31A}"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66738" y="1752600"/>
            <a:ext cx="8541766" cy="4267200"/>
          </a:xfrm>
        </p:spPr>
        <p:txBody>
          <a:bodyPr/>
          <a:lstStyle/>
          <a:p>
            <a:pPr marL="0" indent="0">
              <a:spcBef>
                <a:spcPts val="0"/>
              </a:spcBef>
              <a:buNone/>
            </a:pPr>
            <a:r>
              <a:rPr lang="tr-TR" sz="2800" b="1" dirty="0" smtClean="0">
                <a:latin typeface="Calibri" pitchFamily="34" charset="0"/>
                <a:cs typeface="Calibri" pitchFamily="34" charset="0"/>
              </a:rPr>
              <a:t>Siber savaş</a:t>
            </a:r>
            <a:r>
              <a:rPr lang="tr-TR" sz="2800" dirty="0" smtClean="0">
                <a:latin typeface="Calibri" pitchFamily="34" charset="0"/>
                <a:cs typeface="Calibri" pitchFamily="34" charset="0"/>
              </a:rPr>
              <a:t>ın temelleri Soğuk Savaş döneminde atılmıştır. 	* Teknoloji bu süreci hızlandırmıştır.</a:t>
            </a:r>
          </a:p>
          <a:p>
            <a:pPr marL="0" indent="0">
              <a:spcBef>
                <a:spcPts val="0"/>
              </a:spcBef>
              <a:buNone/>
            </a:pPr>
            <a:r>
              <a:rPr lang="tr-TR" sz="2800" dirty="0">
                <a:latin typeface="Calibri" pitchFamily="34" charset="0"/>
                <a:cs typeface="Calibri" pitchFamily="34" charset="0"/>
              </a:rPr>
              <a:t>	</a:t>
            </a:r>
            <a:r>
              <a:rPr lang="tr-TR" sz="2800" dirty="0" smtClean="0">
                <a:latin typeface="Calibri" pitchFamily="34" charset="0"/>
                <a:cs typeface="Calibri" pitchFamily="34" charset="0"/>
              </a:rPr>
              <a:t>* ABD, Rusya, Çin, İsrail ve İngiltere gibi ülkeler; 	   	</a:t>
            </a:r>
            <a:r>
              <a:rPr lang="tr-TR" sz="2400" dirty="0" smtClean="0">
                <a:latin typeface="Calibri" pitchFamily="34" charset="0"/>
                <a:cs typeface="Calibri" pitchFamily="34" charset="0"/>
              </a:rPr>
              <a:t>	- Savunma ve </a:t>
            </a:r>
            <a:r>
              <a:rPr lang="tr-TR" sz="2400" dirty="0">
                <a:latin typeface="Calibri" pitchFamily="34" charset="0"/>
                <a:cs typeface="Calibri" pitchFamily="34" charset="0"/>
              </a:rPr>
              <a:t>S</a:t>
            </a:r>
            <a:r>
              <a:rPr lang="tr-TR" sz="2400" dirty="0" smtClean="0">
                <a:latin typeface="Calibri" pitchFamily="34" charset="0"/>
                <a:cs typeface="Calibri" pitchFamily="34" charset="0"/>
              </a:rPr>
              <a:t>aldırı timlerini oluşturuyor.</a:t>
            </a:r>
          </a:p>
          <a:p>
            <a:pPr marL="0" indent="0">
              <a:spcBef>
                <a:spcPts val="0"/>
              </a:spcBef>
              <a:buNone/>
            </a:pPr>
            <a:r>
              <a:rPr lang="tr-TR" sz="2400" dirty="0">
                <a:latin typeface="Calibri" pitchFamily="34" charset="0"/>
                <a:cs typeface="Calibri" pitchFamily="34" charset="0"/>
              </a:rPr>
              <a:t>	</a:t>
            </a:r>
            <a:r>
              <a:rPr lang="tr-TR" sz="2400" dirty="0" smtClean="0">
                <a:latin typeface="Calibri" pitchFamily="34" charset="0"/>
                <a:cs typeface="Calibri" pitchFamily="34" charset="0"/>
              </a:rPr>
              <a:t>	- Ayrıca </a:t>
            </a:r>
            <a:r>
              <a:rPr lang="tr-TR" sz="2400" b="1" dirty="0" smtClean="0">
                <a:latin typeface="Calibri" pitchFamily="34" charset="0"/>
                <a:cs typeface="Calibri" pitchFamily="34" charset="0"/>
              </a:rPr>
              <a:t>taşeron </a:t>
            </a:r>
            <a:r>
              <a:rPr lang="tr-TR" sz="2400" b="1" dirty="0" err="1" smtClean="0">
                <a:latin typeface="Calibri" pitchFamily="34" charset="0"/>
                <a:cs typeface="Calibri" pitchFamily="34" charset="0"/>
              </a:rPr>
              <a:t>hacker</a:t>
            </a:r>
            <a:r>
              <a:rPr lang="tr-TR" sz="2400" dirty="0" err="1" smtClean="0">
                <a:latin typeface="Calibri" pitchFamily="34" charset="0"/>
                <a:cs typeface="Calibri" pitchFamily="34" charset="0"/>
              </a:rPr>
              <a:t>lar</a:t>
            </a:r>
            <a:r>
              <a:rPr lang="tr-TR" sz="2400" dirty="0" smtClean="0">
                <a:latin typeface="Calibri" pitchFamily="34" charset="0"/>
                <a:cs typeface="Calibri" pitchFamily="34" charset="0"/>
              </a:rPr>
              <a:t> da kullanıyorlar.</a:t>
            </a:r>
          </a:p>
          <a:p>
            <a:pPr marL="0" indent="0">
              <a:spcBef>
                <a:spcPts val="0"/>
              </a:spcBef>
              <a:buNone/>
            </a:pPr>
            <a:endParaRPr lang="tr-TR" sz="2400" dirty="0" smtClean="0">
              <a:latin typeface="Calibri" pitchFamily="34" charset="0"/>
              <a:cs typeface="Calibri" pitchFamily="34" charset="0"/>
            </a:endParaRPr>
          </a:p>
          <a:p>
            <a:pPr marL="0" indent="0">
              <a:buNone/>
            </a:pPr>
            <a:r>
              <a:rPr lang="tr-TR" sz="2800" dirty="0" smtClean="0">
                <a:latin typeface="Calibri" pitchFamily="34" charset="0"/>
                <a:cs typeface="Calibri" pitchFamily="34" charset="0"/>
              </a:rPr>
              <a:t>21. yüzyıl teknolojileri dünyanın geleceğine şekil veriyor; 	* Teknolojinin ulaştığı nokta artık onun doğrudan</a:t>
            </a:r>
          </a:p>
          <a:p>
            <a:pPr marL="0" indent="0">
              <a:buNone/>
            </a:pPr>
            <a:r>
              <a:rPr lang="tr-TR" sz="2800" dirty="0">
                <a:latin typeface="Calibri" pitchFamily="34" charset="0"/>
                <a:cs typeface="Calibri" pitchFamily="34" charset="0"/>
              </a:rPr>
              <a:t>	</a:t>
            </a:r>
            <a:r>
              <a:rPr lang="tr-TR" sz="2800" dirty="0" smtClean="0">
                <a:latin typeface="Calibri" pitchFamily="34" charset="0"/>
                <a:cs typeface="Calibri" pitchFamily="34" charset="0"/>
              </a:rPr>
              <a:t>   bir silah olarak da kullanabileceğini göstermekte. </a:t>
            </a:r>
            <a:endParaRPr lang="tr-TR" sz="2800" dirty="0">
              <a:latin typeface="Calibri" pitchFamily="34" charset="0"/>
              <a:cs typeface="Calibri" pitchFamily="34" charset="0"/>
            </a:endParaRPr>
          </a:p>
        </p:txBody>
      </p:sp>
      <p:sp>
        <p:nvSpPr>
          <p:cNvPr id="4" name="3 Slayt Numarası Yer Tutucusu"/>
          <p:cNvSpPr>
            <a:spLocks noGrp="1"/>
          </p:cNvSpPr>
          <p:nvPr>
            <p:ph type="sldNum" sz="quarter" idx="12"/>
          </p:nvPr>
        </p:nvSpPr>
        <p:spPr/>
        <p:txBody>
          <a:bodyPr/>
          <a:lstStyle/>
          <a:p>
            <a:pPr>
              <a:defRPr/>
            </a:pPr>
            <a:fld id="{9ACF3781-710F-46D6-B9F4-51217EE2D31A}" type="slidenum">
              <a:rPr lang="en-US" smtClean="0"/>
              <a:pPr>
                <a:defRPr/>
              </a:pPr>
              <a:t>21</a:t>
            </a:fld>
            <a:endParaRPr lang="en-US"/>
          </a:p>
        </p:txBody>
      </p:sp>
      <p:sp>
        <p:nvSpPr>
          <p:cNvPr id="6" name="1 Başlık"/>
          <p:cNvSpPr txBox="1">
            <a:spLocks/>
          </p:cNvSpPr>
          <p:nvPr/>
        </p:nvSpPr>
        <p:spPr bwMode="auto">
          <a:xfrm>
            <a:off x="1979712" y="188640"/>
            <a:ext cx="6561038" cy="78469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r>
              <a:rPr lang="tr-TR" sz="3600" b="1" smtClean="0">
                <a:solidFill>
                  <a:srgbClr val="C00000"/>
                </a:solidFill>
              </a:rPr>
              <a:t>Siber Savaş</a:t>
            </a:r>
            <a:endParaRPr lang="tr-TR" sz="3600" b="1" dirty="0">
              <a:solidFill>
                <a:srgbClr val="C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marL="0" indent="0" algn="just">
              <a:buNone/>
            </a:pPr>
            <a:r>
              <a:rPr lang="tr-TR" sz="2800" dirty="0" smtClean="0">
                <a:latin typeface="Calibri" pitchFamily="34" charset="0"/>
                <a:cs typeface="Calibri" pitchFamily="34" charset="0"/>
              </a:rPr>
              <a:t>CIA Başkanı </a:t>
            </a:r>
            <a:r>
              <a:rPr lang="tr-TR" sz="2800" dirty="0" err="1" smtClean="0">
                <a:latin typeface="Calibri" pitchFamily="34" charset="0"/>
                <a:cs typeface="Calibri" pitchFamily="34" charset="0"/>
              </a:rPr>
              <a:t>Leon</a:t>
            </a:r>
            <a:r>
              <a:rPr lang="tr-TR" sz="2800" dirty="0" smtClean="0">
                <a:latin typeface="Calibri" pitchFamily="34" charset="0"/>
                <a:cs typeface="Calibri" pitchFamily="34" charset="0"/>
              </a:rPr>
              <a:t> </a:t>
            </a:r>
            <a:r>
              <a:rPr lang="tr-TR" sz="2800" dirty="0" err="1" smtClean="0">
                <a:latin typeface="Calibri" pitchFamily="34" charset="0"/>
                <a:cs typeface="Calibri" pitchFamily="34" charset="0"/>
              </a:rPr>
              <a:t>Panetta</a:t>
            </a:r>
            <a:r>
              <a:rPr lang="tr-TR" sz="2800" dirty="0" smtClean="0">
                <a:latin typeface="Calibri" pitchFamily="34" charset="0"/>
                <a:cs typeface="Calibri" pitchFamily="34" charset="0"/>
              </a:rPr>
              <a:t>, </a:t>
            </a:r>
          </a:p>
          <a:p>
            <a:pPr marL="0" indent="0" algn="just">
              <a:buNone/>
            </a:pPr>
            <a:r>
              <a:rPr lang="tr-TR" sz="2800" dirty="0" smtClean="0">
                <a:latin typeface="Calibri" pitchFamily="34" charset="0"/>
                <a:cs typeface="Calibri" pitchFamily="34" charset="0"/>
              </a:rPr>
              <a:t>	</a:t>
            </a:r>
            <a:r>
              <a:rPr lang="tr-TR" sz="2400" i="1" dirty="0" smtClean="0">
                <a:latin typeface="Calibri" pitchFamily="34" charset="0"/>
                <a:cs typeface="Calibri" pitchFamily="34" charset="0"/>
              </a:rPr>
              <a:t>“İnternet üzerinden, hükümet birimlerimize saldıranlara karşı en ufak bir tahammül göstermeyeceğiz. Savunmamız da karşı saldırılarımız da en sert biçimde gerçekleşecek. </a:t>
            </a:r>
            <a:r>
              <a:rPr lang="tr-TR" sz="2400" b="1" i="1" dirty="0" smtClean="0">
                <a:latin typeface="Calibri" pitchFamily="34" charset="0"/>
                <a:cs typeface="Calibri" pitchFamily="34" charset="0"/>
              </a:rPr>
              <a:t>Soğuk Savaş bitti ama teknoloji savaşları başladı.” </a:t>
            </a:r>
          </a:p>
          <a:p>
            <a:pPr marL="0" indent="0" algn="just">
              <a:buNone/>
            </a:pPr>
            <a:endParaRPr lang="tr-TR" sz="2800" b="1" dirty="0" smtClean="0">
              <a:latin typeface="Calibri" pitchFamily="34" charset="0"/>
              <a:cs typeface="Calibri" pitchFamily="34" charset="0"/>
            </a:endParaRPr>
          </a:p>
          <a:p>
            <a:pPr marL="0" indent="0" algn="just">
              <a:buNone/>
            </a:pPr>
            <a:r>
              <a:rPr lang="tr-TR" sz="2800" dirty="0" smtClean="0">
                <a:latin typeface="Calibri" pitchFamily="34" charset="0"/>
                <a:cs typeface="Calibri" pitchFamily="34" charset="0"/>
              </a:rPr>
              <a:t>Eski ABD Savunma Bakanı </a:t>
            </a:r>
            <a:r>
              <a:rPr lang="tr-TR" sz="2800" dirty="0" err="1" smtClean="0">
                <a:latin typeface="Calibri" pitchFamily="34" charset="0"/>
                <a:cs typeface="Calibri" pitchFamily="34" charset="0"/>
              </a:rPr>
              <a:t>Albright</a:t>
            </a:r>
            <a:r>
              <a:rPr lang="tr-TR" sz="2800" dirty="0" smtClean="0">
                <a:latin typeface="Calibri" pitchFamily="34" charset="0"/>
                <a:cs typeface="Calibri" pitchFamily="34" charset="0"/>
              </a:rPr>
              <a:t>; </a:t>
            </a:r>
            <a:endParaRPr lang="tr-TR" sz="2800" dirty="0">
              <a:latin typeface="Calibri" pitchFamily="34" charset="0"/>
              <a:cs typeface="Calibri" pitchFamily="34" charset="0"/>
            </a:endParaRPr>
          </a:p>
          <a:p>
            <a:pPr marL="0" indent="0" algn="just">
              <a:buNone/>
            </a:pPr>
            <a:r>
              <a:rPr lang="tr-TR" sz="2800" b="1" i="1" dirty="0" smtClean="0">
                <a:latin typeface="Calibri" pitchFamily="34" charset="0"/>
                <a:cs typeface="Calibri" pitchFamily="34" charset="0"/>
              </a:rPr>
              <a:t>	</a:t>
            </a:r>
            <a:r>
              <a:rPr lang="tr-TR" sz="2400" b="1" i="1" dirty="0" smtClean="0">
                <a:latin typeface="Calibri" pitchFamily="34" charset="0"/>
                <a:cs typeface="Calibri" pitchFamily="34" charset="0"/>
              </a:rPr>
              <a:t>“Siber saldırılar NATO ya karşı 3 tehditten biri olarak kabul edilecektir.” </a:t>
            </a:r>
          </a:p>
          <a:p>
            <a:pPr algn="just">
              <a:buFont typeface="Wingdings" pitchFamily="2" charset="2"/>
              <a:buChar char="§"/>
            </a:pPr>
            <a:endParaRPr lang="tr-TR" sz="2800" b="1" dirty="0">
              <a:latin typeface="Calibri" pitchFamily="34" charset="0"/>
              <a:cs typeface="Calibri" pitchFamily="34" charset="0"/>
            </a:endParaRPr>
          </a:p>
        </p:txBody>
      </p:sp>
      <p:sp>
        <p:nvSpPr>
          <p:cNvPr id="4" name="3 Slayt Numarası Yer Tutucusu"/>
          <p:cNvSpPr>
            <a:spLocks noGrp="1"/>
          </p:cNvSpPr>
          <p:nvPr>
            <p:ph type="sldNum" sz="quarter" idx="12"/>
          </p:nvPr>
        </p:nvSpPr>
        <p:spPr/>
        <p:txBody>
          <a:bodyPr/>
          <a:lstStyle/>
          <a:p>
            <a:pPr>
              <a:defRPr/>
            </a:pPr>
            <a:fld id="{9ACF3781-710F-46D6-B9F4-51217EE2D31A}" type="slidenum">
              <a:rPr lang="en-US" smtClean="0"/>
              <a:pPr>
                <a:defRPr/>
              </a:pPr>
              <a:t>22</a:t>
            </a:fld>
            <a:endParaRPr lang="en-US" dirty="0"/>
          </a:p>
        </p:txBody>
      </p:sp>
      <p:sp>
        <p:nvSpPr>
          <p:cNvPr id="5" name="1 Başlık"/>
          <p:cNvSpPr txBox="1">
            <a:spLocks/>
          </p:cNvSpPr>
          <p:nvPr/>
        </p:nvSpPr>
        <p:spPr bwMode="auto">
          <a:xfrm>
            <a:off x="1979712" y="188640"/>
            <a:ext cx="6561038" cy="78469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r>
              <a:rPr lang="tr-TR" sz="3600" b="1" smtClean="0">
                <a:solidFill>
                  <a:srgbClr val="C00000"/>
                </a:solidFill>
              </a:rPr>
              <a:t>Siber Savaş</a:t>
            </a:r>
            <a:endParaRPr lang="tr-TR" sz="3600" b="1" dirty="0">
              <a:solidFill>
                <a:srgbClr val="C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1043608" y="2276872"/>
            <a:ext cx="3447430" cy="3742928"/>
          </a:xfrm>
        </p:spPr>
        <p:txBody>
          <a:bodyPr/>
          <a:lstStyle/>
          <a:p>
            <a:pPr marL="0" indent="0">
              <a:buNone/>
            </a:pPr>
            <a:r>
              <a:rPr lang="tr-TR" dirty="0" smtClean="0">
                <a:latin typeface="Calibri" pitchFamily="34" charset="0"/>
                <a:cs typeface="Calibri" pitchFamily="34" charset="0"/>
              </a:rPr>
              <a:t>* Casusluk </a:t>
            </a:r>
          </a:p>
          <a:p>
            <a:pPr marL="0" indent="0">
              <a:buNone/>
            </a:pPr>
            <a:r>
              <a:rPr lang="tr-TR" dirty="0" smtClean="0">
                <a:latin typeface="Calibri" pitchFamily="34" charset="0"/>
                <a:cs typeface="Calibri" pitchFamily="34" charset="0"/>
              </a:rPr>
              <a:t>* Manipülasyon</a:t>
            </a:r>
          </a:p>
          <a:p>
            <a:pPr marL="0" indent="0">
              <a:buNone/>
            </a:pPr>
            <a:r>
              <a:rPr lang="tr-TR" dirty="0" smtClean="0">
                <a:latin typeface="Calibri" pitchFamily="34" charset="0"/>
                <a:cs typeface="Calibri" pitchFamily="34" charset="0"/>
              </a:rPr>
              <a:t>* Propaganda</a:t>
            </a:r>
          </a:p>
          <a:p>
            <a:pPr marL="0" indent="0">
              <a:buNone/>
            </a:pPr>
            <a:r>
              <a:rPr lang="tr-TR" dirty="0" smtClean="0">
                <a:latin typeface="Calibri" pitchFamily="34" charset="0"/>
                <a:cs typeface="Calibri" pitchFamily="34" charset="0"/>
              </a:rPr>
              <a:t>* İletişim </a:t>
            </a:r>
          </a:p>
          <a:p>
            <a:pPr marL="0" indent="0">
              <a:buNone/>
            </a:pPr>
            <a:r>
              <a:rPr lang="tr-TR" dirty="0" smtClean="0">
                <a:latin typeface="Calibri" pitchFamily="34" charset="0"/>
                <a:cs typeface="Calibri" pitchFamily="34" charset="0"/>
              </a:rPr>
              <a:t>* Virüs</a:t>
            </a:r>
          </a:p>
          <a:p>
            <a:pPr marL="0" indent="0">
              <a:buNone/>
            </a:pPr>
            <a:r>
              <a:rPr lang="tr-TR" dirty="0" smtClean="0">
                <a:latin typeface="Calibri" pitchFamily="34" charset="0"/>
                <a:cs typeface="Calibri" pitchFamily="34" charset="0"/>
              </a:rPr>
              <a:t>* Truva atları</a:t>
            </a:r>
            <a:endParaRPr lang="tr-TR" dirty="0">
              <a:latin typeface="Calibri" pitchFamily="34" charset="0"/>
              <a:cs typeface="Calibri" pitchFamily="34" charset="0"/>
            </a:endParaRPr>
          </a:p>
        </p:txBody>
      </p:sp>
      <p:sp>
        <p:nvSpPr>
          <p:cNvPr id="4" name="3 İçerik Yer Tutucusu"/>
          <p:cNvSpPr>
            <a:spLocks noGrp="1"/>
          </p:cNvSpPr>
          <p:nvPr>
            <p:ph sz="half" idx="2"/>
          </p:nvPr>
        </p:nvSpPr>
        <p:spPr>
          <a:xfrm>
            <a:off x="4355976" y="2256656"/>
            <a:ext cx="4184774" cy="3692624"/>
          </a:xfrm>
        </p:spPr>
        <p:txBody>
          <a:bodyPr/>
          <a:lstStyle/>
          <a:p>
            <a:pPr marL="0" indent="0">
              <a:buNone/>
            </a:pPr>
            <a:r>
              <a:rPr lang="tr-TR" dirty="0" smtClean="0">
                <a:latin typeface="Calibri" pitchFamily="34" charset="0"/>
                <a:cs typeface="Calibri" pitchFamily="34" charset="0"/>
              </a:rPr>
              <a:t>* Sistem bozma </a:t>
            </a:r>
          </a:p>
          <a:p>
            <a:pPr marL="0" indent="0">
              <a:buNone/>
            </a:pPr>
            <a:r>
              <a:rPr lang="tr-TR" dirty="0" smtClean="0">
                <a:latin typeface="Calibri" pitchFamily="34" charset="0"/>
                <a:cs typeface="Calibri" pitchFamily="34" charset="0"/>
              </a:rPr>
              <a:t>* Siber bombalarla sabotaj </a:t>
            </a:r>
          </a:p>
          <a:p>
            <a:pPr marL="0" indent="0">
              <a:buNone/>
            </a:pPr>
            <a:r>
              <a:rPr lang="tr-TR" dirty="0" smtClean="0">
                <a:latin typeface="Calibri" pitchFamily="34" charset="0"/>
                <a:cs typeface="Calibri" pitchFamily="34" charset="0"/>
              </a:rPr>
              <a:t>* Bilgi kirliliği </a:t>
            </a:r>
          </a:p>
          <a:p>
            <a:pPr marL="0" indent="0">
              <a:buNone/>
            </a:pPr>
            <a:r>
              <a:rPr lang="tr-TR" dirty="0" smtClean="0">
                <a:latin typeface="Calibri" pitchFamily="34" charset="0"/>
                <a:cs typeface="Calibri" pitchFamily="34" charset="0"/>
              </a:rPr>
              <a:t>* Sistem kilitleme </a:t>
            </a:r>
          </a:p>
          <a:p>
            <a:pPr marL="0" indent="0">
              <a:buNone/>
            </a:pPr>
            <a:r>
              <a:rPr lang="tr-TR" dirty="0" smtClean="0">
                <a:latin typeface="Calibri" pitchFamily="34" charset="0"/>
                <a:cs typeface="Calibri" pitchFamily="34" charset="0"/>
              </a:rPr>
              <a:t>* Dolandırıcılık</a:t>
            </a:r>
          </a:p>
          <a:p>
            <a:pPr marL="0" indent="0">
              <a:buNone/>
            </a:pPr>
            <a:endParaRPr lang="tr-TR" dirty="0">
              <a:latin typeface="Calibri" pitchFamily="34" charset="0"/>
              <a:cs typeface="Calibri" pitchFamily="34" charset="0"/>
            </a:endParaRPr>
          </a:p>
        </p:txBody>
      </p:sp>
      <p:sp>
        <p:nvSpPr>
          <p:cNvPr id="5" name="4 Slayt Numarası Yer Tutucusu"/>
          <p:cNvSpPr>
            <a:spLocks noGrp="1"/>
          </p:cNvSpPr>
          <p:nvPr>
            <p:ph type="sldNum" sz="quarter" idx="12"/>
          </p:nvPr>
        </p:nvSpPr>
        <p:spPr/>
        <p:txBody>
          <a:bodyPr/>
          <a:lstStyle/>
          <a:p>
            <a:pPr>
              <a:defRPr/>
            </a:pPr>
            <a:fld id="{5D8F3359-B355-4D6C-9E4A-4EB56935D4CA}" type="slidenum">
              <a:rPr lang="en-US" smtClean="0"/>
              <a:pPr>
                <a:defRPr/>
              </a:pPr>
              <a:t>23</a:t>
            </a:fld>
            <a:endParaRPr lang="en-US" dirty="0"/>
          </a:p>
        </p:txBody>
      </p:sp>
      <p:sp>
        <p:nvSpPr>
          <p:cNvPr id="6" name="1 Başlık"/>
          <p:cNvSpPr txBox="1">
            <a:spLocks/>
          </p:cNvSpPr>
          <p:nvPr/>
        </p:nvSpPr>
        <p:spPr bwMode="auto">
          <a:xfrm>
            <a:off x="1979712" y="188640"/>
            <a:ext cx="6561038" cy="78469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r>
              <a:rPr lang="tr-TR" sz="3600" b="1" smtClean="0">
                <a:solidFill>
                  <a:srgbClr val="C00000"/>
                </a:solidFill>
              </a:rPr>
              <a:t>Siber Savaş</a:t>
            </a:r>
            <a:endParaRPr lang="tr-TR" sz="3600" b="1" dirty="0">
              <a:solidFill>
                <a:srgbClr val="C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sz="2800" b="1" dirty="0" smtClean="0">
                <a:latin typeface="Calibri" pitchFamily="34" charset="0"/>
                <a:cs typeface="Calibri" pitchFamily="34" charset="0"/>
              </a:rPr>
              <a:t>2007 Estonya Siber Savaşı</a:t>
            </a:r>
          </a:p>
          <a:p>
            <a:pPr>
              <a:buNone/>
            </a:pPr>
            <a:r>
              <a:rPr lang="tr-TR" sz="2800" b="1" dirty="0" smtClean="0">
                <a:latin typeface="Calibri" pitchFamily="34" charset="0"/>
                <a:cs typeface="Calibri" pitchFamily="34" charset="0"/>
              </a:rPr>
              <a:t>2008 Gürcistan Siber Savaşı</a:t>
            </a:r>
          </a:p>
          <a:p>
            <a:pPr>
              <a:spcBef>
                <a:spcPts val="0"/>
              </a:spcBef>
              <a:buNone/>
            </a:pPr>
            <a:r>
              <a:rPr lang="tr-TR" sz="2800" dirty="0" smtClean="0">
                <a:latin typeface="Calibri" pitchFamily="34" charset="0"/>
                <a:cs typeface="Calibri" pitchFamily="34" charset="0"/>
              </a:rPr>
              <a:t>	</a:t>
            </a:r>
            <a:r>
              <a:rPr lang="tr-TR" sz="2000" dirty="0" smtClean="0">
                <a:latin typeface="Calibri" pitchFamily="34" charset="0"/>
                <a:cs typeface="Calibri" pitchFamily="34" charset="0"/>
              </a:rPr>
              <a:t>* Her ne kadar bağımsız gibi görünse de hala büyük oranda Rus peyki olan bu iki ülke, Rusya için de mükemmel iki deneme bölgesiydi. </a:t>
            </a:r>
          </a:p>
          <a:p>
            <a:pPr>
              <a:spcBef>
                <a:spcPts val="0"/>
              </a:spcBef>
              <a:buNone/>
            </a:pPr>
            <a:r>
              <a:rPr lang="tr-TR" sz="2000" dirty="0" smtClean="0">
                <a:latin typeface="Calibri" pitchFamily="34" charset="0"/>
                <a:cs typeface="Calibri" pitchFamily="34" charset="0"/>
              </a:rPr>
              <a:t>	* Nitekim Rusya bu ülkelere yaptığı saldırılarla ülkede bulunan resmi kuruluşların, finans ve basın-yayının bütün iletişimini 3 hafta süreyle kesintiye uğrattı. </a:t>
            </a:r>
          </a:p>
          <a:p>
            <a:pPr>
              <a:spcBef>
                <a:spcPts val="0"/>
              </a:spcBef>
              <a:buNone/>
            </a:pPr>
            <a:r>
              <a:rPr lang="tr-TR" sz="2000" dirty="0" smtClean="0">
                <a:latin typeface="Calibri" pitchFamily="34" charset="0"/>
                <a:cs typeface="Calibri" pitchFamily="34" charset="0"/>
              </a:rPr>
              <a:t>	&gt; NATO 2008 yılında Estonya’da </a:t>
            </a:r>
            <a:r>
              <a:rPr lang="tr-TR" sz="2000" b="1" dirty="0" smtClean="0">
                <a:latin typeface="Calibri" pitchFamily="34" charset="0"/>
                <a:cs typeface="Calibri" pitchFamily="34" charset="0"/>
              </a:rPr>
              <a:t>Siber </a:t>
            </a:r>
            <a:r>
              <a:rPr lang="tr-TR" sz="2000" b="1" dirty="0">
                <a:latin typeface="Calibri" pitchFamily="34" charset="0"/>
                <a:cs typeface="Calibri" pitchFamily="34" charset="0"/>
              </a:rPr>
              <a:t>S</a:t>
            </a:r>
            <a:r>
              <a:rPr lang="tr-TR" sz="2000" b="1" dirty="0" smtClean="0">
                <a:latin typeface="Calibri" pitchFamily="34" charset="0"/>
                <a:cs typeface="Calibri" pitchFamily="34" charset="0"/>
              </a:rPr>
              <a:t>avunma </a:t>
            </a:r>
            <a:r>
              <a:rPr lang="tr-TR" sz="2000" b="1" dirty="0">
                <a:latin typeface="Calibri" pitchFamily="34" charset="0"/>
                <a:cs typeface="Calibri" pitchFamily="34" charset="0"/>
              </a:rPr>
              <a:t>M</a:t>
            </a:r>
            <a:r>
              <a:rPr lang="tr-TR" sz="2000" b="1" dirty="0" smtClean="0">
                <a:latin typeface="Calibri" pitchFamily="34" charset="0"/>
                <a:cs typeface="Calibri" pitchFamily="34" charset="0"/>
              </a:rPr>
              <a:t>erkezi </a:t>
            </a:r>
            <a:r>
              <a:rPr lang="tr-TR" sz="2000" dirty="0" smtClean="0">
                <a:latin typeface="Calibri" pitchFamily="34" charset="0"/>
                <a:cs typeface="Calibri" pitchFamily="34" charset="0"/>
              </a:rPr>
              <a:t>kurdu.</a:t>
            </a:r>
          </a:p>
          <a:p>
            <a:pPr>
              <a:spcBef>
                <a:spcPts val="0"/>
              </a:spcBef>
              <a:buNone/>
            </a:pPr>
            <a:r>
              <a:rPr lang="tr-TR" sz="2000" dirty="0" smtClean="0">
                <a:latin typeface="Calibri" pitchFamily="34" charset="0"/>
                <a:cs typeface="Calibri" pitchFamily="34" charset="0"/>
              </a:rPr>
              <a:t>	</a:t>
            </a:r>
          </a:p>
          <a:p>
            <a:pPr>
              <a:spcBef>
                <a:spcPts val="0"/>
              </a:spcBef>
              <a:buNone/>
            </a:pPr>
            <a:r>
              <a:rPr lang="tr-TR" sz="2000" dirty="0">
                <a:latin typeface="Calibri" pitchFamily="34" charset="0"/>
                <a:cs typeface="Calibri" pitchFamily="34" charset="0"/>
              </a:rPr>
              <a:t>	</a:t>
            </a:r>
            <a:r>
              <a:rPr lang="tr-TR" sz="2000" dirty="0" smtClean="0">
                <a:latin typeface="Calibri" pitchFamily="34" charset="0"/>
                <a:cs typeface="Calibri" pitchFamily="34" charset="0"/>
              </a:rPr>
              <a:t>* ABD Savunma Bakanlığı ülkelerin füze sistemlerine, enerji boru hatlarına, basın yayın merkezlerine yapılan </a:t>
            </a:r>
            <a:r>
              <a:rPr lang="tr-TR" sz="2000" b="1" dirty="0" smtClean="0">
                <a:latin typeface="Calibri" pitchFamily="34" charset="0"/>
                <a:cs typeface="Calibri" pitchFamily="34" charset="0"/>
              </a:rPr>
              <a:t>siber saldırıları</a:t>
            </a:r>
            <a:r>
              <a:rPr lang="tr-TR" sz="2000" dirty="0" smtClean="0">
                <a:latin typeface="Calibri" pitchFamily="34" charset="0"/>
                <a:cs typeface="Calibri" pitchFamily="34" charset="0"/>
              </a:rPr>
              <a:t> savaş sebebi saydı ve klasik savaş unsurlarıyla karşılık vereceğini belirtti </a:t>
            </a:r>
          </a:p>
          <a:p>
            <a:pPr algn="just">
              <a:buNone/>
            </a:pPr>
            <a:r>
              <a:rPr lang="tr-TR" sz="2800" dirty="0" smtClean="0">
                <a:latin typeface="Calibri" pitchFamily="34" charset="0"/>
                <a:cs typeface="Calibri" pitchFamily="34" charset="0"/>
              </a:rPr>
              <a:t> </a:t>
            </a:r>
            <a:endParaRPr lang="tr-TR" sz="2800" dirty="0">
              <a:latin typeface="Calibri" pitchFamily="34" charset="0"/>
              <a:cs typeface="Calibri" pitchFamily="34" charset="0"/>
            </a:endParaRPr>
          </a:p>
        </p:txBody>
      </p:sp>
      <p:sp>
        <p:nvSpPr>
          <p:cNvPr id="4" name="3 Slayt Numarası Yer Tutucusu"/>
          <p:cNvSpPr>
            <a:spLocks noGrp="1"/>
          </p:cNvSpPr>
          <p:nvPr>
            <p:ph type="sldNum" sz="quarter" idx="12"/>
          </p:nvPr>
        </p:nvSpPr>
        <p:spPr/>
        <p:txBody>
          <a:bodyPr/>
          <a:lstStyle/>
          <a:p>
            <a:pPr>
              <a:defRPr/>
            </a:pPr>
            <a:fld id="{9ACF3781-710F-46D6-B9F4-51217EE2D31A}" type="slidenum">
              <a:rPr lang="en-US" smtClean="0"/>
              <a:pPr>
                <a:defRPr/>
              </a:pPr>
              <a:t>24</a:t>
            </a:fld>
            <a:endParaRPr lang="en-US" dirty="0"/>
          </a:p>
        </p:txBody>
      </p:sp>
      <p:sp>
        <p:nvSpPr>
          <p:cNvPr id="6" name="1 Başlık"/>
          <p:cNvSpPr>
            <a:spLocks noGrp="1"/>
          </p:cNvSpPr>
          <p:nvPr>
            <p:ph type="title"/>
          </p:nvPr>
        </p:nvSpPr>
        <p:spPr>
          <a:xfrm>
            <a:off x="1979712" y="188640"/>
            <a:ext cx="6561038" cy="784696"/>
          </a:xfrm>
        </p:spPr>
        <p:txBody>
          <a:bodyPr/>
          <a:lstStyle/>
          <a:p>
            <a:r>
              <a:rPr lang="tr-TR" sz="3600" b="1" dirty="0" smtClean="0">
                <a:solidFill>
                  <a:srgbClr val="C00000"/>
                </a:solidFill>
              </a:rPr>
              <a:t>İlk Siber Savaşlar</a:t>
            </a:r>
            <a:endParaRPr lang="tr-TR" sz="3600" b="1" dirty="0">
              <a:solidFill>
                <a:srgbClr val="C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79712" y="412056"/>
            <a:ext cx="6561038" cy="640680"/>
          </a:xfrm>
        </p:spPr>
        <p:txBody>
          <a:bodyPr/>
          <a:lstStyle/>
          <a:p>
            <a:r>
              <a:rPr lang="tr-TR" sz="3600" b="1" dirty="0" smtClean="0">
                <a:solidFill>
                  <a:srgbClr val="C00000"/>
                </a:solidFill>
                <a:latin typeface="Calibri" pitchFamily="34" charset="0"/>
                <a:cs typeface="Calibri" pitchFamily="34" charset="0"/>
              </a:rPr>
              <a:t>Rusya’nın ABD’ye Siber Saldırısı</a:t>
            </a:r>
            <a:endParaRPr lang="tr-TR" sz="3600" b="1" dirty="0">
              <a:solidFill>
                <a:srgbClr val="C00000"/>
              </a:solidFill>
              <a:latin typeface="Calibri" pitchFamily="34" charset="0"/>
              <a:cs typeface="Calibri" pitchFamily="34" charset="0"/>
            </a:endParaRPr>
          </a:p>
        </p:txBody>
      </p:sp>
      <p:sp>
        <p:nvSpPr>
          <p:cNvPr id="3" name="2 İçerik Yer Tutucusu"/>
          <p:cNvSpPr>
            <a:spLocks noGrp="1"/>
          </p:cNvSpPr>
          <p:nvPr>
            <p:ph idx="1"/>
          </p:nvPr>
        </p:nvSpPr>
        <p:spPr/>
        <p:txBody>
          <a:bodyPr/>
          <a:lstStyle/>
          <a:p>
            <a:pPr marL="0" indent="0">
              <a:spcBef>
                <a:spcPts val="0"/>
              </a:spcBef>
              <a:buNone/>
            </a:pPr>
            <a:r>
              <a:rPr lang="tr-TR" sz="2400" dirty="0" smtClean="0">
                <a:latin typeface="Calibri" pitchFamily="34" charset="0"/>
                <a:cs typeface="Calibri" pitchFamily="34" charset="0"/>
              </a:rPr>
              <a:t>Rusya 2008 yılında ABD’ye yönelik yaptığı </a:t>
            </a:r>
            <a:r>
              <a:rPr lang="tr-TR" sz="2400" b="1" dirty="0" smtClean="0">
                <a:latin typeface="Calibri" pitchFamily="34" charset="0"/>
                <a:cs typeface="Calibri" pitchFamily="34" charset="0"/>
              </a:rPr>
              <a:t>siber saldırı</a:t>
            </a:r>
            <a:r>
              <a:rPr lang="tr-TR" sz="2400" dirty="0" smtClean="0">
                <a:latin typeface="Calibri" pitchFamily="34" charset="0"/>
                <a:cs typeface="Calibri" pitchFamily="34" charset="0"/>
              </a:rPr>
              <a:t>;</a:t>
            </a:r>
          </a:p>
          <a:p>
            <a:pPr marL="0" indent="0">
              <a:spcBef>
                <a:spcPts val="0"/>
              </a:spcBef>
              <a:buNone/>
            </a:pPr>
            <a:r>
              <a:rPr lang="tr-TR" sz="2000" dirty="0" smtClean="0">
                <a:latin typeface="Calibri" pitchFamily="34" charset="0"/>
                <a:cs typeface="Calibri" pitchFamily="34" charset="0"/>
              </a:rPr>
              <a:t>	</a:t>
            </a:r>
            <a:r>
              <a:rPr lang="tr-TR" sz="2400" dirty="0" smtClean="0">
                <a:latin typeface="Calibri" pitchFamily="34" charset="0"/>
                <a:cs typeface="Calibri" pitchFamily="34" charset="0"/>
              </a:rPr>
              <a:t>* Virüslü bir hafıza kartıyla ABD’nin Irak ve Afganistan</a:t>
            </a:r>
          </a:p>
          <a:p>
            <a:pPr marL="0" indent="0">
              <a:spcBef>
                <a:spcPts val="0"/>
              </a:spcBef>
              <a:buNone/>
            </a:pPr>
            <a:r>
              <a:rPr lang="tr-TR" sz="2400" dirty="0">
                <a:latin typeface="Calibri" pitchFamily="34" charset="0"/>
                <a:cs typeface="Calibri" pitchFamily="34" charset="0"/>
              </a:rPr>
              <a:t> </a:t>
            </a:r>
            <a:r>
              <a:rPr lang="tr-TR" sz="2400" dirty="0" smtClean="0">
                <a:latin typeface="Calibri" pitchFamily="34" charset="0"/>
                <a:cs typeface="Calibri" pitchFamily="34" charset="0"/>
              </a:rPr>
              <a:t>                savaşlarını yürüten komuta merkezine sızmış ve </a:t>
            </a:r>
          </a:p>
          <a:p>
            <a:pPr marL="0" indent="0">
              <a:spcBef>
                <a:spcPts val="0"/>
              </a:spcBef>
              <a:buNone/>
            </a:pPr>
            <a:r>
              <a:rPr lang="tr-TR" sz="2400" dirty="0">
                <a:latin typeface="Calibri" pitchFamily="34" charset="0"/>
                <a:cs typeface="Calibri" pitchFamily="34" charset="0"/>
              </a:rPr>
              <a:t> </a:t>
            </a:r>
            <a:r>
              <a:rPr lang="tr-TR" sz="2400" dirty="0" smtClean="0">
                <a:latin typeface="Calibri" pitchFamily="34" charset="0"/>
                <a:cs typeface="Calibri" pitchFamily="34" charset="0"/>
              </a:rPr>
              <a:t>                ciddi sonuçlar almıştır. </a:t>
            </a:r>
          </a:p>
          <a:p>
            <a:pPr marL="0" indent="0">
              <a:spcBef>
                <a:spcPts val="0"/>
              </a:spcBef>
              <a:buNone/>
            </a:pPr>
            <a:r>
              <a:rPr lang="tr-TR" sz="2400" dirty="0" smtClean="0">
                <a:latin typeface="Calibri" pitchFamily="34" charset="0"/>
                <a:cs typeface="Calibri" pitchFamily="34" charset="0"/>
              </a:rPr>
              <a:t>	* ABD daha sonra bundan haberdar olmuştur.</a:t>
            </a:r>
          </a:p>
          <a:p>
            <a:pPr marL="0" indent="0">
              <a:spcBef>
                <a:spcPts val="0"/>
              </a:spcBef>
              <a:buNone/>
            </a:pPr>
            <a:r>
              <a:rPr lang="tr-TR" sz="2000" dirty="0">
                <a:latin typeface="Calibri" pitchFamily="34" charset="0"/>
                <a:cs typeface="Calibri" pitchFamily="34" charset="0"/>
              </a:rPr>
              <a:t>	 </a:t>
            </a:r>
            <a:r>
              <a:rPr lang="tr-TR" sz="2000" dirty="0" smtClean="0">
                <a:latin typeface="Calibri" pitchFamily="34" charset="0"/>
                <a:cs typeface="Calibri" pitchFamily="34" charset="0"/>
              </a:rPr>
              <a:t>      - Ancak bu sızıntının nerelere kadar ulaştığı anlaşılamamıştır. </a:t>
            </a:r>
          </a:p>
          <a:p>
            <a:pPr marL="0" indent="0">
              <a:spcBef>
                <a:spcPts val="0"/>
              </a:spcBef>
              <a:buNone/>
            </a:pPr>
            <a:endParaRPr lang="tr-TR" sz="2400" dirty="0" smtClean="0">
              <a:latin typeface="Calibri" pitchFamily="34" charset="0"/>
              <a:cs typeface="Calibri" pitchFamily="34" charset="0"/>
            </a:endParaRPr>
          </a:p>
          <a:p>
            <a:pPr marL="0" indent="0">
              <a:spcBef>
                <a:spcPts val="0"/>
              </a:spcBef>
              <a:buNone/>
            </a:pPr>
            <a:r>
              <a:rPr lang="tr-TR" sz="2400" dirty="0" smtClean="0">
                <a:latin typeface="Calibri" pitchFamily="34" charset="0"/>
                <a:cs typeface="Calibri" pitchFamily="34" charset="0"/>
              </a:rPr>
              <a:t>ABD kongresinde sunulan bir raporda da;</a:t>
            </a:r>
          </a:p>
          <a:p>
            <a:pPr marL="0" indent="0">
              <a:spcBef>
                <a:spcPts val="0"/>
              </a:spcBef>
              <a:buNone/>
            </a:pPr>
            <a:r>
              <a:rPr lang="tr-TR" sz="2400" dirty="0">
                <a:latin typeface="Calibri" pitchFamily="34" charset="0"/>
                <a:cs typeface="Calibri" pitchFamily="34" charset="0"/>
              </a:rPr>
              <a:t>	</a:t>
            </a:r>
            <a:r>
              <a:rPr lang="tr-TR" sz="2000" dirty="0" smtClean="0">
                <a:latin typeface="Calibri" pitchFamily="34" charset="0"/>
                <a:cs typeface="Calibri" pitchFamily="34" charset="0"/>
              </a:rPr>
              <a:t>* Çin’in sadece Tayvan’a bir müdahale gerçekleştirmek için </a:t>
            </a:r>
          </a:p>
          <a:p>
            <a:pPr marL="0" indent="0">
              <a:spcBef>
                <a:spcPts val="0"/>
              </a:spcBef>
              <a:buNone/>
            </a:pPr>
            <a:r>
              <a:rPr lang="tr-TR" sz="2000" dirty="0">
                <a:latin typeface="Calibri" pitchFamily="34" charset="0"/>
                <a:cs typeface="Calibri" pitchFamily="34" charset="0"/>
              </a:rPr>
              <a:t> </a:t>
            </a:r>
            <a:r>
              <a:rPr lang="tr-TR" sz="2000" dirty="0" smtClean="0">
                <a:latin typeface="Calibri" pitchFamily="34" charset="0"/>
                <a:cs typeface="Calibri" pitchFamily="34" charset="0"/>
              </a:rPr>
              <a:t>                  ABD’nin harekete geçmesini engelleyecek yeterli düzeyde </a:t>
            </a:r>
          </a:p>
          <a:p>
            <a:pPr marL="0" indent="0">
              <a:spcBef>
                <a:spcPts val="0"/>
              </a:spcBef>
              <a:buNone/>
            </a:pPr>
            <a:r>
              <a:rPr lang="tr-TR" sz="2000" dirty="0">
                <a:latin typeface="Calibri" pitchFamily="34" charset="0"/>
                <a:cs typeface="Calibri" pitchFamily="34" charset="0"/>
              </a:rPr>
              <a:t> </a:t>
            </a:r>
            <a:r>
              <a:rPr lang="tr-TR" sz="2000" dirty="0" smtClean="0">
                <a:latin typeface="Calibri" pitchFamily="34" charset="0"/>
                <a:cs typeface="Calibri" pitchFamily="34" charset="0"/>
              </a:rPr>
              <a:t>                  siber-silahtan yararlanabilecek konumda olduğu belirtilmiştir.</a:t>
            </a:r>
            <a:endParaRPr lang="tr-TR" sz="2000" dirty="0">
              <a:latin typeface="Calibri" pitchFamily="34" charset="0"/>
              <a:cs typeface="Calibri" pitchFamily="34" charset="0"/>
            </a:endParaRPr>
          </a:p>
        </p:txBody>
      </p:sp>
      <p:sp>
        <p:nvSpPr>
          <p:cNvPr id="4" name="3 Slayt Numarası Yer Tutucusu"/>
          <p:cNvSpPr>
            <a:spLocks noGrp="1"/>
          </p:cNvSpPr>
          <p:nvPr>
            <p:ph type="sldNum" sz="quarter" idx="12"/>
          </p:nvPr>
        </p:nvSpPr>
        <p:spPr/>
        <p:txBody>
          <a:bodyPr/>
          <a:lstStyle/>
          <a:p>
            <a:pPr>
              <a:defRPr/>
            </a:pPr>
            <a:fld id="{9ACF3781-710F-46D6-B9F4-51217EE2D31A}"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79712" y="268040"/>
            <a:ext cx="3600400" cy="1144736"/>
          </a:xfrm>
        </p:spPr>
        <p:txBody>
          <a:bodyPr/>
          <a:lstStyle/>
          <a:p>
            <a:r>
              <a:rPr lang="tr-TR" sz="3600" b="1" dirty="0" smtClean="0">
                <a:solidFill>
                  <a:srgbClr val="C00000"/>
                </a:solidFill>
              </a:rPr>
              <a:t>ABD-İran </a:t>
            </a:r>
            <a:br>
              <a:rPr lang="tr-TR" sz="3600" b="1" dirty="0" smtClean="0">
                <a:solidFill>
                  <a:srgbClr val="C00000"/>
                </a:solidFill>
              </a:rPr>
            </a:br>
            <a:r>
              <a:rPr lang="tr-TR" sz="3600" b="1" dirty="0" smtClean="0">
                <a:solidFill>
                  <a:srgbClr val="C00000"/>
                </a:solidFill>
              </a:rPr>
              <a:t>Siber Savaşı</a:t>
            </a:r>
            <a:endParaRPr lang="tr-TR" sz="3600" b="1" dirty="0">
              <a:solidFill>
                <a:srgbClr val="C00000"/>
              </a:solidFill>
            </a:endParaRPr>
          </a:p>
        </p:txBody>
      </p:sp>
      <p:sp>
        <p:nvSpPr>
          <p:cNvPr id="3" name="2 İçerik Yer Tutucusu"/>
          <p:cNvSpPr>
            <a:spLocks noGrp="1"/>
          </p:cNvSpPr>
          <p:nvPr>
            <p:ph idx="1"/>
          </p:nvPr>
        </p:nvSpPr>
        <p:spPr>
          <a:xfrm>
            <a:off x="611560" y="1752600"/>
            <a:ext cx="8136904" cy="4916760"/>
          </a:xfrm>
        </p:spPr>
        <p:txBody>
          <a:bodyPr/>
          <a:lstStyle/>
          <a:p>
            <a:pPr algn="just">
              <a:buNone/>
            </a:pPr>
            <a:r>
              <a:rPr lang="tr-TR" sz="2000" dirty="0" smtClean="0">
                <a:latin typeface="Calibri" pitchFamily="34" charset="0"/>
                <a:cs typeface="Calibri" pitchFamily="34" charset="0"/>
              </a:rPr>
              <a:t>Rusya’nın Siber saldırılarına karşılık, ABD </a:t>
            </a:r>
            <a:r>
              <a:rPr lang="tr-TR" sz="2000" b="1" dirty="0" smtClean="0">
                <a:latin typeface="Calibri" pitchFamily="34" charset="0"/>
                <a:cs typeface="Calibri" pitchFamily="34" charset="0"/>
              </a:rPr>
              <a:t>İran Siber Saldırısını </a:t>
            </a:r>
            <a:r>
              <a:rPr lang="tr-TR" sz="2000" dirty="0" smtClean="0">
                <a:latin typeface="Calibri" pitchFamily="34" charset="0"/>
                <a:cs typeface="Calibri" pitchFamily="34" charset="0"/>
              </a:rPr>
              <a:t>Yaptı;</a:t>
            </a:r>
          </a:p>
          <a:p>
            <a:pPr algn="just">
              <a:buNone/>
            </a:pPr>
            <a:r>
              <a:rPr lang="tr-TR" sz="2000" dirty="0" smtClean="0">
                <a:latin typeface="Calibri" pitchFamily="34" charset="0"/>
                <a:cs typeface="Calibri" pitchFamily="34" charset="0"/>
              </a:rPr>
              <a:t>	* İran, Rusya için sembolik olarak büyük önem taşıyan bir ülkedir. </a:t>
            </a:r>
          </a:p>
          <a:p>
            <a:pPr algn="just">
              <a:buNone/>
            </a:pPr>
            <a:r>
              <a:rPr lang="tr-TR" sz="2000" dirty="0" smtClean="0">
                <a:latin typeface="Calibri" pitchFamily="34" charset="0"/>
                <a:cs typeface="Calibri" pitchFamily="34" charset="0"/>
              </a:rPr>
              <a:t>	* Rusya, İran’ın nükleer programına sınırsız destek vermektedir.</a:t>
            </a:r>
          </a:p>
          <a:p>
            <a:pPr algn="just">
              <a:buNone/>
            </a:pPr>
            <a:r>
              <a:rPr lang="tr-TR" sz="2000" dirty="0" smtClean="0">
                <a:latin typeface="Calibri" pitchFamily="34" charset="0"/>
                <a:cs typeface="Calibri" pitchFamily="34" charset="0"/>
              </a:rPr>
              <a:t> 	* Rusya’ya karşı Oldukça özgün bir taktik deneyen ABD kendi kendini kopyalayan bir yazılım olan </a:t>
            </a:r>
            <a:r>
              <a:rPr lang="tr-TR" sz="2000" b="1" dirty="0" err="1" smtClean="0">
                <a:latin typeface="Calibri" pitchFamily="34" charset="0"/>
                <a:cs typeface="Calibri" pitchFamily="34" charset="0"/>
              </a:rPr>
              <a:t>Stuxnet</a:t>
            </a:r>
            <a:r>
              <a:rPr lang="tr-TR" sz="2000" dirty="0" smtClean="0">
                <a:latin typeface="Calibri" pitchFamily="34" charset="0"/>
                <a:cs typeface="Calibri" pitchFamily="34" charset="0"/>
              </a:rPr>
              <a:t> ile saldırdı. </a:t>
            </a:r>
          </a:p>
          <a:p>
            <a:pPr algn="just">
              <a:buNone/>
            </a:pPr>
            <a:r>
              <a:rPr lang="tr-TR" sz="2000" dirty="0" smtClean="0">
                <a:latin typeface="Calibri" pitchFamily="34" charset="0"/>
                <a:cs typeface="Calibri" pitchFamily="34" charset="0"/>
              </a:rPr>
              <a:t>		</a:t>
            </a:r>
            <a:r>
              <a:rPr lang="tr-TR" sz="1800" i="1" dirty="0" smtClean="0">
                <a:latin typeface="Calibri" pitchFamily="34" charset="0"/>
                <a:cs typeface="Calibri" pitchFamily="34" charset="0"/>
              </a:rPr>
              <a:t>- Yazılım öncelikle motorları ve sıcaklığı kontrol eden merkezi mantık kontrol birimi olan </a:t>
            </a:r>
            <a:r>
              <a:rPr lang="tr-TR" sz="1800" i="1" dirty="0" err="1" smtClean="0">
                <a:latin typeface="Calibri" pitchFamily="34" charset="0"/>
                <a:cs typeface="Calibri" pitchFamily="34" charset="0"/>
              </a:rPr>
              <a:t>PLC’yi</a:t>
            </a:r>
            <a:r>
              <a:rPr lang="tr-TR" sz="1800" i="1" dirty="0" smtClean="0">
                <a:latin typeface="Calibri" pitchFamily="34" charset="0"/>
                <a:cs typeface="Calibri" pitchFamily="34" charset="0"/>
              </a:rPr>
              <a:t> ele geçirdi. </a:t>
            </a:r>
          </a:p>
          <a:p>
            <a:pPr algn="just">
              <a:buNone/>
            </a:pPr>
            <a:r>
              <a:rPr lang="tr-TR" sz="1800" i="1" dirty="0">
                <a:latin typeface="Calibri" pitchFamily="34" charset="0"/>
                <a:cs typeface="Calibri" pitchFamily="34" charset="0"/>
              </a:rPr>
              <a:t>	</a:t>
            </a:r>
            <a:r>
              <a:rPr lang="tr-TR" sz="1800" i="1" dirty="0" smtClean="0">
                <a:latin typeface="Calibri" pitchFamily="34" charset="0"/>
                <a:cs typeface="Calibri" pitchFamily="34" charset="0"/>
              </a:rPr>
              <a:t>	- Böylece sistemin kontrol eden diğer yazılımları da birer birer kolaylıkla elemine edebildi. </a:t>
            </a:r>
          </a:p>
          <a:p>
            <a:pPr algn="just">
              <a:buNone/>
            </a:pPr>
            <a:r>
              <a:rPr lang="tr-TR" sz="1800" i="1" dirty="0">
                <a:latin typeface="Calibri" pitchFamily="34" charset="0"/>
                <a:cs typeface="Calibri" pitchFamily="34" charset="0"/>
              </a:rPr>
              <a:t>	</a:t>
            </a:r>
            <a:r>
              <a:rPr lang="tr-TR" sz="1800" i="1" dirty="0" smtClean="0">
                <a:latin typeface="Calibri" pitchFamily="34" charset="0"/>
                <a:cs typeface="Calibri" pitchFamily="34" charset="0"/>
              </a:rPr>
              <a:t>	- Sonuç olarak özellikle nükleer yakıt zenginleştirme tesislerini hedef alan bu saldırı santrifüjlerin çılgınca dönmesine yol açtı ve ciddi fiziki zararlar verdi. </a:t>
            </a:r>
          </a:p>
          <a:p>
            <a:pPr algn="just">
              <a:buNone/>
            </a:pPr>
            <a:r>
              <a:rPr lang="tr-TR" sz="1800" i="1" dirty="0">
                <a:latin typeface="Calibri" pitchFamily="34" charset="0"/>
                <a:cs typeface="Calibri" pitchFamily="34" charset="0"/>
              </a:rPr>
              <a:t>	</a:t>
            </a:r>
            <a:r>
              <a:rPr lang="tr-TR" sz="1800" i="1" dirty="0" smtClean="0">
                <a:latin typeface="Calibri" pitchFamily="34" charset="0"/>
                <a:cs typeface="Calibri" pitchFamily="34" charset="0"/>
              </a:rPr>
              <a:t>	- İran ilk başta ne olduğunu tam olarak kavrayamasa da da sonraları durumun vahametini anladı ve en yetkili ağızdan bizzat </a:t>
            </a:r>
            <a:r>
              <a:rPr lang="tr-TR" sz="1800" i="1" dirty="0" err="1" smtClean="0">
                <a:latin typeface="Calibri" pitchFamily="34" charset="0"/>
                <a:cs typeface="Calibri" pitchFamily="34" charset="0"/>
              </a:rPr>
              <a:t>Ahmedinejad</a:t>
            </a:r>
            <a:r>
              <a:rPr lang="tr-TR" sz="1800" i="1" dirty="0" smtClean="0">
                <a:latin typeface="Calibri" pitchFamily="34" charset="0"/>
                <a:cs typeface="Calibri" pitchFamily="34" charset="0"/>
              </a:rPr>
              <a:t> tarafından İran’ın bir</a:t>
            </a:r>
            <a:r>
              <a:rPr lang="tr-TR" sz="1800" b="1" i="1" dirty="0" smtClean="0">
                <a:latin typeface="Calibri" pitchFamily="34" charset="0"/>
                <a:cs typeface="Calibri" pitchFamily="34" charset="0"/>
              </a:rPr>
              <a:t> siber saldırıya </a:t>
            </a:r>
            <a:r>
              <a:rPr lang="tr-TR" sz="1800" i="1" dirty="0" smtClean="0">
                <a:latin typeface="Calibri" pitchFamily="34" charset="0"/>
                <a:cs typeface="Calibri" pitchFamily="34" charset="0"/>
              </a:rPr>
              <a:t>Uğradığını doğrulandı.</a:t>
            </a:r>
          </a:p>
          <a:p>
            <a:pPr algn="just"/>
            <a:endParaRPr lang="tr-TR" sz="2000" dirty="0">
              <a:latin typeface="Calibri" pitchFamily="34" charset="0"/>
              <a:cs typeface="Calibri" pitchFamily="34" charset="0"/>
            </a:endParaRPr>
          </a:p>
        </p:txBody>
      </p:sp>
      <p:sp>
        <p:nvSpPr>
          <p:cNvPr id="4" name="3 Slayt Numarası Yer Tutucusu"/>
          <p:cNvSpPr>
            <a:spLocks noGrp="1"/>
          </p:cNvSpPr>
          <p:nvPr>
            <p:ph type="sldNum" sz="quarter" idx="12"/>
          </p:nvPr>
        </p:nvSpPr>
        <p:spPr/>
        <p:txBody>
          <a:bodyPr/>
          <a:lstStyle/>
          <a:p>
            <a:pPr>
              <a:defRPr/>
            </a:pPr>
            <a:fld id="{9ACF3781-710F-46D6-B9F4-51217EE2D31A}"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79712" y="332656"/>
            <a:ext cx="6128990" cy="712688"/>
          </a:xfrm>
        </p:spPr>
        <p:txBody>
          <a:bodyPr/>
          <a:lstStyle/>
          <a:p>
            <a:r>
              <a:rPr lang="tr-TR" sz="3600" b="1" dirty="0" err="1" smtClean="0">
                <a:solidFill>
                  <a:srgbClr val="C00000"/>
                </a:solidFill>
              </a:rPr>
              <a:t>Stuxnet</a:t>
            </a:r>
            <a:endParaRPr lang="tr-TR" sz="3600" dirty="0">
              <a:solidFill>
                <a:srgbClr val="C00000"/>
              </a:solidFill>
            </a:endParaRPr>
          </a:p>
        </p:txBody>
      </p:sp>
      <p:sp>
        <p:nvSpPr>
          <p:cNvPr id="3" name="2 İçerik Yer Tutucusu"/>
          <p:cNvSpPr>
            <a:spLocks noGrp="1"/>
          </p:cNvSpPr>
          <p:nvPr>
            <p:ph idx="1"/>
          </p:nvPr>
        </p:nvSpPr>
        <p:spPr>
          <a:xfrm>
            <a:off x="395536" y="1752600"/>
            <a:ext cx="8136904" cy="4267200"/>
          </a:xfrm>
        </p:spPr>
        <p:txBody>
          <a:bodyPr/>
          <a:lstStyle/>
          <a:p>
            <a:pPr algn="just">
              <a:buNone/>
            </a:pPr>
            <a:r>
              <a:rPr lang="tr-TR" sz="2800" dirty="0" smtClean="0">
                <a:latin typeface="Calibri" pitchFamily="34" charset="0"/>
                <a:cs typeface="Calibri" pitchFamily="34" charset="0"/>
              </a:rPr>
              <a:t>	</a:t>
            </a:r>
            <a:r>
              <a:rPr lang="tr-TR" sz="2800" dirty="0" err="1" smtClean="0">
                <a:latin typeface="Calibri" pitchFamily="34" charset="0"/>
                <a:cs typeface="Calibri" pitchFamily="34" charset="0"/>
              </a:rPr>
              <a:t>Stuxnet’i</a:t>
            </a:r>
            <a:r>
              <a:rPr lang="tr-TR" sz="2800" dirty="0" smtClean="0">
                <a:latin typeface="Calibri" pitchFamily="34" charset="0"/>
                <a:cs typeface="Calibri" pitchFamily="34" charset="0"/>
              </a:rPr>
              <a:t> özel kılan en önemli şey sadece internete bağlı bilgisayarları değil herhangi bir veri girişi yapılan (USB, CD vb. aracılığıyla) bilgisayarı da ele geçirebilmesi ve kendine yönelik kullanabilmesi idi.</a:t>
            </a:r>
          </a:p>
          <a:p>
            <a:pPr algn="just">
              <a:buNone/>
            </a:pPr>
            <a:endParaRPr lang="tr-TR" sz="2800" dirty="0" smtClean="0">
              <a:latin typeface="Calibri" pitchFamily="34" charset="0"/>
              <a:cs typeface="Calibri" pitchFamily="34" charset="0"/>
            </a:endParaRPr>
          </a:p>
          <a:p>
            <a:pPr algn="just">
              <a:buNone/>
            </a:pPr>
            <a:r>
              <a:rPr lang="tr-TR" sz="2800" dirty="0" smtClean="0">
                <a:latin typeface="Calibri" pitchFamily="34" charset="0"/>
                <a:cs typeface="Calibri" pitchFamily="34" charset="0"/>
              </a:rPr>
              <a:t>	İran da bu saldırı sonucu tam 62.867 bilgisayara </a:t>
            </a:r>
            <a:r>
              <a:rPr lang="tr-TR" sz="2800" dirty="0" err="1" smtClean="0">
                <a:latin typeface="Calibri" pitchFamily="34" charset="0"/>
                <a:cs typeface="Calibri" pitchFamily="34" charset="0"/>
              </a:rPr>
              <a:t>stuxnet</a:t>
            </a:r>
            <a:r>
              <a:rPr lang="tr-TR" sz="2800" dirty="0" smtClean="0">
                <a:latin typeface="Calibri" pitchFamily="34" charset="0"/>
                <a:cs typeface="Calibri" pitchFamily="34" charset="0"/>
              </a:rPr>
              <a:t> solucanı bulaştı.</a:t>
            </a:r>
          </a:p>
          <a:p>
            <a:pPr>
              <a:buNone/>
            </a:pPr>
            <a:endParaRPr lang="tr-TR" sz="2800" dirty="0">
              <a:latin typeface="Calibri" pitchFamily="34" charset="0"/>
              <a:cs typeface="Calibri" pitchFamily="34" charset="0"/>
            </a:endParaRPr>
          </a:p>
        </p:txBody>
      </p:sp>
      <p:sp>
        <p:nvSpPr>
          <p:cNvPr id="4" name="3 Slayt Numarası Yer Tutucusu"/>
          <p:cNvSpPr>
            <a:spLocks noGrp="1"/>
          </p:cNvSpPr>
          <p:nvPr>
            <p:ph type="sldNum" sz="quarter" idx="12"/>
          </p:nvPr>
        </p:nvSpPr>
        <p:spPr/>
        <p:txBody>
          <a:bodyPr/>
          <a:lstStyle/>
          <a:p>
            <a:pPr>
              <a:defRPr/>
            </a:pPr>
            <a:fld id="{9ACF3781-710F-46D6-B9F4-51217EE2D31A}"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07704" y="332656"/>
            <a:ext cx="6768752" cy="712688"/>
          </a:xfrm>
        </p:spPr>
        <p:txBody>
          <a:bodyPr/>
          <a:lstStyle/>
          <a:p>
            <a:r>
              <a:rPr lang="tr-TR" sz="3600" b="1" dirty="0" smtClean="0">
                <a:solidFill>
                  <a:srgbClr val="C00000"/>
                </a:solidFill>
              </a:rPr>
              <a:t>ABD'yi Telaş Sardı ! </a:t>
            </a:r>
            <a:endParaRPr lang="tr-TR" sz="1800" dirty="0"/>
          </a:p>
        </p:txBody>
      </p:sp>
      <p:sp>
        <p:nvSpPr>
          <p:cNvPr id="3" name="2 İçerik Yer Tutucusu"/>
          <p:cNvSpPr>
            <a:spLocks noGrp="1"/>
          </p:cNvSpPr>
          <p:nvPr>
            <p:ph idx="1"/>
          </p:nvPr>
        </p:nvSpPr>
        <p:spPr>
          <a:xfrm>
            <a:off x="566738" y="1752600"/>
            <a:ext cx="8109718" cy="4916760"/>
          </a:xfrm>
        </p:spPr>
        <p:txBody>
          <a:bodyPr/>
          <a:lstStyle/>
          <a:p>
            <a:pPr marL="0" indent="0" algn="just">
              <a:buNone/>
            </a:pPr>
            <a:r>
              <a:rPr lang="tr-TR" sz="2400" b="1" dirty="0">
                <a:latin typeface="Calibri" pitchFamily="34" charset="0"/>
                <a:cs typeface="Calibri" pitchFamily="34" charset="0"/>
              </a:rPr>
              <a:t>İRAN TEHDİDİNE KARŞI SİBER-GÜVENLİK ALARMI</a:t>
            </a:r>
          </a:p>
          <a:p>
            <a:pPr marL="0" indent="0">
              <a:spcBef>
                <a:spcPts val="0"/>
              </a:spcBef>
              <a:buNone/>
            </a:pPr>
            <a:r>
              <a:rPr lang="tr-TR" sz="2000" b="1" dirty="0">
                <a:latin typeface="Calibri" pitchFamily="34" charset="0"/>
                <a:cs typeface="Calibri" pitchFamily="34" charset="0"/>
              </a:rPr>
              <a:t>	</a:t>
            </a:r>
            <a:r>
              <a:rPr lang="tr-TR" sz="2000" b="1" dirty="0" smtClean="0">
                <a:latin typeface="Calibri" pitchFamily="34" charset="0"/>
                <a:cs typeface="Calibri" pitchFamily="34" charset="0"/>
              </a:rPr>
              <a:t>* Nükleer savaş tehdidi tartışmaları son bulmadan şimdi de İran'ın siber savaş teknolojileri dünyaya korku salmaya başladı.</a:t>
            </a:r>
          </a:p>
          <a:p>
            <a:pPr>
              <a:spcBef>
                <a:spcPts val="0"/>
              </a:spcBef>
              <a:buFont typeface="Arial" pitchFamily="34" charset="0"/>
              <a:buChar char="•"/>
            </a:pPr>
            <a:endParaRPr lang="tr-TR" sz="2000" b="1" dirty="0" smtClean="0">
              <a:latin typeface="Calibri" pitchFamily="34" charset="0"/>
              <a:cs typeface="Calibri" pitchFamily="34" charset="0"/>
            </a:endParaRPr>
          </a:p>
          <a:p>
            <a:pPr marL="0" indent="0">
              <a:spcBef>
                <a:spcPts val="0"/>
              </a:spcBef>
              <a:buNone/>
            </a:pPr>
            <a:r>
              <a:rPr lang="tr-TR" sz="2000" dirty="0" smtClean="0">
                <a:latin typeface="Calibri" pitchFamily="34" charset="0"/>
                <a:cs typeface="Calibri" pitchFamily="34" charset="0"/>
              </a:rPr>
              <a:t>	* </a:t>
            </a:r>
            <a:r>
              <a:rPr lang="tr-TR" sz="2000" dirty="0" err="1" smtClean="0">
                <a:latin typeface="Calibri" pitchFamily="34" charset="0"/>
                <a:cs typeface="Calibri" pitchFamily="34" charset="0"/>
              </a:rPr>
              <a:t>Nükeer</a:t>
            </a:r>
            <a:r>
              <a:rPr lang="tr-TR" sz="2000" dirty="0" smtClean="0">
                <a:latin typeface="Calibri" pitchFamily="34" charset="0"/>
                <a:cs typeface="Calibri" pitchFamily="34" charset="0"/>
              </a:rPr>
              <a:t> savaş tehdidi tartışmaları son bulmadan şimdi de İran'ın siber savaş teknolojileri dünyaya korku salmaya başladı. İran'ın siber gücünü artırdığını savunan ABD'li uzmanlar alarma geçti.</a:t>
            </a:r>
          </a:p>
          <a:p>
            <a:pPr>
              <a:spcBef>
                <a:spcPts val="0"/>
              </a:spcBef>
              <a:buFont typeface="Arial" pitchFamily="34" charset="0"/>
              <a:buChar char="•"/>
            </a:pPr>
            <a:endParaRPr lang="tr-TR" sz="2000" dirty="0" smtClean="0">
              <a:latin typeface="Calibri" pitchFamily="34" charset="0"/>
              <a:cs typeface="Calibri" pitchFamily="34" charset="0"/>
            </a:endParaRPr>
          </a:p>
          <a:p>
            <a:pPr marL="0" indent="0">
              <a:spcBef>
                <a:spcPts val="0"/>
              </a:spcBef>
              <a:buNone/>
            </a:pPr>
            <a:r>
              <a:rPr lang="tr-TR" sz="2000" dirty="0" smtClean="0">
                <a:latin typeface="Calibri" pitchFamily="34" charset="0"/>
                <a:cs typeface="Calibri" pitchFamily="34" charset="0"/>
              </a:rPr>
              <a:t>	* ABD Dış Siyaset Konseyi Başkan Yardımcısı </a:t>
            </a:r>
            <a:r>
              <a:rPr lang="tr-TR" sz="2000" dirty="0" err="1" smtClean="0">
                <a:latin typeface="Calibri" pitchFamily="34" charset="0"/>
                <a:cs typeface="Calibri" pitchFamily="34" charset="0"/>
              </a:rPr>
              <a:t>Ilan</a:t>
            </a:r>
            <a:r>
              <a:rPr lang="tr-TR" sz="2000" dirty="0" smtClean="0">
                <a:latin typeface="Calibri" pitchFamily="34" charset="0"/>
                <a:cs typeface="Calibri" pitchFamily="34" charset="0"/>
              </a:rPr>
              <a:t> </a:t>
            </a:r>
            <a:r>
              <a:rPr lang="tr-TR" sz="2000" dirty="0" err="1" smtClean="0">
                <a:latin typeface="Calibri" pitchFamily="34" charset="0"/>
                <a:cs typeface="Calibri" pitchFamily="34" charset="0"/>
              </a:rPr>
              <a:t>Berman'ın</a:t>
            </a:r>
            <a:r>
              <a:rPr lang="tr-TR" sz="2000" dirty="0" smtClean="0">
                <a:latin typeface="Calibri" pitchFamily="34" charset="0"/>
                <a:cs typeface="Calibri" pitchFamily="34" charset="0"/>
              </a:rPr>
              <a:t> açıklamalarına göre, İran son üç yıldır siber dünyada savunma ve saldırı teknolojilerini geliştirmek için var gücüyle çalışıyor, yatırımlar yapıyor.</a:t>
            </a:r>
            <a:br>
              <a:rPr lang="tr-TR" sz="2000" dirty="0" smtClean="0">
                <a:latin typeface="Calibri" pitchFamily="34" charset="0"/>
                <a:cs typeface="Calibri" pitchFamily="34" charset="0"/>
              </a:rPr>
            </a:br>
            <a:r>
              <a:rPr lang="tr-TR" sz="2000" dirty="0" smtClean="0">
                <a:latin typeface="Calibri" pitchFamily="34" charset="0"/>
                <a:cs typeface="Calibri" pitchFamily="34" charset="0"/>
              </a:rPr>
              <a:t/>
            </a:r>
            <a:br>
              <a:rPr lang="tr-TR" sz="2000" dirty="0" smtClean="0">
                <a:latin typeface="Calibri" pitchFamily="34" charset="0"/>
                <a:cs typeface="Calibri" pitchFamily="34" charset="0"/>
              </a:rPr>
            </a:br>
            <a:r>
              <a:rPr lang="tr-TR" sz="2000" dirty="0" smtClean="0">
                <a:latin typeface="Calibri" pitchFamily="34" charset="0"/>
                <a:cs typeface="Calibri" pitchFamily="34" charset="0"/>
              </a:rPr>
              <a:t>	* Temsilciler Meclisi İç Güvenlik Komitesi'ne bağlı bir alt komiteye konuşan </a:t>
            </a:r>
            <a:r>
              <a:rPr lang="tr-TR" sz="2000" dirty="0" err="1" smtClean="0">
                <a:latin typeface="Calibri" pitchFamily="34" charset="0"/>
                <a:cs typeface="Calibri" pitchFamily="34" charset="0"/>
              </a:rPr>
              <a:t>Berman</a:t>
            </a:r>
            <a:r>
              <a:rPr lang="tr-TR" sz="2000" dirty="0" smtClean="0">
                <a:latin typeface="Calibri" pitchFamily="34" charset="0"/>
                <a:cs typeface="Calibri" pitchFamily="34" charset="0"/>
              </a:rPr>
              <a:t>, ABD ve müttefiklerini sanal olarak vurmak için teknik donanımını artıran İran'a karşı en kısa zamanda savunmaya geçilmesi gerektiğini söyledi </a:t>
            </a:r>
            <a:endParaRPr lang="tr-TR" sz="2400" dirty="0" smtClean="0">
              <a:latin typeface="Calibri" pitchFamily="34" charset="0"/>
              <a:cs typeface="Calibri" pitchFamily="34" charset="0"/>
            </a:endParaRPr>
          </a:p>
        </p:txBody>
      </p:sp>
      <p:sp>
        <p:nvSpPr>
          <p:cNvPr id="4" name="3 Slayt Numarası Yer Tutucusu"/>
          <p:cNvSpPr>
            <a:spLocks noGrp="1"/>
          </p:cNvSpPr>
          <p:nvPr>
            <p:ph type="sldNum" sz="quarter" idx="12"/>
          </p:nvPr>
        </p:nvSpPr>
        <p:spPr/>
        <p:txBody>
          <a:bodyPr/>
          <a:lstStyle/>
          <a:p>
            <a:pPr>
              <a:defRPr/>
            </a:pPr>
            <a:fld id="{9ACF3781-710F-46D6-B9F4-51217EE2D31A}"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35696" y="188640"/>
            <a:ext cx="7488832" cy="792088"/>
          </a:xfrm>
        </p:spPr>
        <p:txBody>
          <a:bodyPr/>
          <a:lstStyle/>
          <a:p>
            <a:r>
              <a:rPr lang="tr-TR" sz="3600" dirty="0" smtClean="0">
                <a:solidFill>
                  <a:srgbClr val="C00000"/>
                </a:solidFill>
              </a:rPr>
              <a:t>ABD’yi durduran </a:t>
            </a:r>
            <a:r>
              <a:rPr lang="tr-TR" sz="3600" b="1" dirty="0" smtClean="0">
                <a:solidFill>
                  <a:srgbClr val="C00000"/>
                </a:solidFill>
              </a:rPr>
              <a:t>İran silahları</a:t>
            </a:r>
            <a:endParaRPr lang="tr-TR" sz="3600" b="1" dirty="0">
              <a:solidFill>
                <a:srgbClr val="C00000"/>
              </a:solidFill>
            </a:endParaRPr>
          </a:p>
        </p:txBody>
      </p:sp>
      <p:sp>
        <p:nvSpPr>
          <p:cNvPr id="3" name="2 İçerik Yer Tutucusu"/>
          <p:cNvSpPr>
            <a:spLocks noGrp="1"/>
          </p:cNvSpPr>
          <p:nvPr>
            <p:ph idx="1"/>
          </p:nvPr>
        </p:nvSpPr>
        <p:spPr>
          <a:xfrm>
            <a:off x="539552" y="1772816"/>
            <a:ext cx="8604448" cy="4267200"/>
          </a:xfrm>
        </p:spPr>
        <p:txBody>
          <a:bodyPr/>
          <a:lstStyle/>
          <a:p>
            <a:pPr marL="0" indent="0">
              <a:buNone/>
            </a:pPr>
            <a:r>
              <a:rPr lang="tr-TR" sz="2000" b="1" dirty="0" smtClean="0">
                <a:latin typeface="Calibri" pitchFamily="34" charset="0"/>
                <a:cs typeface="Calibri" pitchFamily="34" charset="0"/>
              </a:rPr>
              <a:t>* İran ABD'nin Hayalet Uçak Teknolojisini Kırdı</a:t>
            </a:r>
            <a:endParaRPr lang="tr-TR" sz="2000" dirty="0" smtClean="0">
              <a:latin typeface="Calibri" pitchFamily="34" charset="0"/>
              <a:cs typeface="Calibri" pitchFamily="34" charset="0"/>
            </a:endParaRPr>
          </a:p>
          <a:p>
            <a:pPr marL="0" indent="0">
              <a:buNone/>
            </a:pPr>
            <a:r>
              <a:rPr lang="tr-TR" sz="2000" b="1" dirty="0" smtClean="0">
                <a:latin typeface="Calibri" pitchFamily="34" charset="0"/>
                <a:cs typeface="Calibri" pitchFamily="34" charset="0"/>
              </a:rPr>
              <a:t>* İran ABD İnsansız Uçak İletişim ve Füze Hedefleme Teknolojilerini Kırdı</a:t>
            </a:r>
          </a:p>
          <a:p>
            <a:pPr marL="0" indent="0">
              <a:buNone/>
            </a:pPr>
            <a:r>
              <a:rPr lang="tr-TR" sz="2000" b="1" dirty="0" smtClean="0">
                <a:latin typeface="Calibri" pitchFamily="34" charset="0"/>
                <a:cs typeface="Calibri" pitchFamily="34" charset="0"/>
              </a:rPr>
              <a:t>* Elektromanyetik Darbe Barajı ve Füze Saldırıları ABD ve İsrail Askeri Üslerini Haritadan Siliyor</a:t>
            </a:r>
          </a:p>
          <a:p>
            <a:pPr marL="0" indent="0">
              <a:buNone/>
            </a:pPr>
            <a:r>
              <a:rPr lang="tr-TR" sz="2000" b="1" dirty="0" smtClean="0">
                <a:latin typeface="Calibri" pitchFamily="34" charset="0"/>
                <a:cs typeface="Calibri" pitchFamily="34" charset="0"/>
              </a:rPr>
              <a:t>* Modern Bir Truva Atları Donanması</a:t>
            </a:r>
          </a:p>
          <a:p>
            <a:pPr marL="0" indent="0">
              <a:buNone/>
            </a:pPr>
            <a:r>
              <a:rPr lang="tr-TR" sz="2000" b="1" dirty="0" smtClean="0">
                <a:latin typeface="Calibri" pitchFamily="34" charset="0"/>
                <a:cs typeface="Calibri" pitchFamily="34" charset="0"/>
              </a:rPr>
              <a:t>* Uyuyan Süper Virüs Kıyamet Günü Siber Saldırılarının İlk Dalgasında Tetiklenir </a:t>
            </a:r>
          </a:p>
          <a:p>
            <a:pPr algn="just">
              <a:buNone/>
            </a:pPr>
            <a:r>
              <a:rPr lang="tr-TR" sz="2000" b="1" dirty="0" smtClean="0">
                <a:latin typeface="Calibri" pitchFamily="34" charset="0"/>
                <a:cs typeface="Calibri" pitchFamily="34" charset="0"/>
              </a:rPr>
              <a:t>	</a:t>
            </a:r>
            <a:r>
              <a:rPr lang="tr-TR" sz="1800" dirty="0" smtClean="0">
                <a:latin typeface="Calibri" pitchFamily="34" charset="0"/>
                <a:cs typeface="Calibri" pitchFamily="34" charset="0"/>
              </a:rPr>
              <a:t>ABD ve İsrail tüm dünyadaki bilgisayar sistemlerine </a:t>
            </a:r>
            <a:r>
              <a:rPr lang="tr-TR" sz="1800" dirty="0" err="1" smtClean="0">
                <a:latin typeface="Calibri" pitchFamily="34" charset="0"/>
                <a:cs typeface="Calibri" pitchFamily="34" charset="0"/>
              </a:rPr>
              <a:t>Stuxnet</a:t>
            </a:r>
            <a:r>
              <a:rPr lang="tr-TR" sz="1800" dirty="0" smtClean="0">
                <a:latin typeface="Calibri" pitchFamily="34" charset="0"/>
                <a:cs typeface="Calibri" pitchFamily="34" charset="0"/>
              </a:rPr>
              <a:t> virüsü bulaştırdı.</a:t>
            </a:r>
          </a:p>
          <a:p>
            <a:pPr algn="just">
              <a:buNone/>
            </a:pPr>
            <a:r>
              <a:rPr lang="tr-TR" sz="1800" dirty="0">
                <a:latin typeface="Calibri" pitchFamily="34" charset="0"/>
                <a:cs typeface="Calibri" pitchFamily="34" charset="0"/>
              </a:rPr>
              <a:t>	</a:t>
            </a:r>
            <a:r>
              <a:rPr lang="tr-TR" sz="1800" dirty="0" smtClean="0">
                <a:latin typeface="Calibri" pitchFamily="34" charset="0"/>
                <a:cs typeface="Calibri" pitchFamily="34" charset="0"/>
              </a:rPr>
              <a:t>Hacker grubu isimsiz kaynak kodlarını internete sızdırdı. </a:t>
            </a:r>
          </a:p>
          <a:p>
            <a:pPr algn="just">
              <a:buNone/>
            </a:pPr>
            <a:r>
              <a:rPr lang="tr-TR" sz="1800" dirty="0">
                <a:latin typeface="Calibri" pitchFamily="34" charset="0"/>
                <a:cs typeface="Calibri" pitchFamily="34" charset="0"/>
              </a:rPr>
              <a:t>	</a:t>
            </a:r>
            <a:r>
              <a:rPr lang="tr-TR" sz="1800" dirty="0" smtClean="0">
                <a:latin typeface="Calibri" pitchFamily="34" charset="0"/>
                <a:cs typeface="Calibri" pitchFamily="34" charset="0"/>
              </a:rPr>
              <a:t>İran virüsü ters çevirdi ve kodları değiştirerek yeniden yazdı, böylece virüs İran yerine ABD ve diğer gelişmiş devletlerin altyapısını hedef almaya başladı. </a:t>
            </a:r>
          </a:p>
          <a:p>
            <a:pPr algn="just">
              <a:buNone/>
            </a:pPr>
            <a:r>
              <a:rPr lang="tr-TR" sz="1800" dirty="0">
                <a:latin typeface="Calibri" pitchFamily="34" charset="0"/>
                <a:cs typeface="Calibri" pitchFamily="34" charset="0"/>
              </a:rPr>
              <a:t>	</a:t>
            </a:r>
            <a:r>
              <a:rPr lang="tr-TR" sz="1800" dirty="0" smtClean="0">
                <a:latin typeface="Calibri" pitchFamily="34" charset="0"/>
                <a:cs typeface="Calibri" pitchFamily="34" charset="0"/>
              </a:rPr>
              <a:t>İran'a saldırı başlatıldıktan sonra İran yeni süper virüsünü aktif hale getirdi ve ABD'li hackerlerin Amerikan güç kaynaklarını kapatabilecekleri ve ABD'yi taş devrine geri gönderebileceklerine dair uyarıları gerçek oldu.</a:t>
            </a:r>
          </a:p>
          <a:p>
            <a:endParaRPr lang="tr-TR" sz="2000" dirty="0" smtClean="0">
              <a:latin typeface="Calibri" pitchFamily="34" charset="0"/>
              <a:cs typeface="Calibri" pitchFamily="34" charset="0"/>
            </a:endParaRPr>
          </a:p>
          <a:p>
            <a:endParaRPr lang="tr-TR" sz="2000" dirty="0">
              <a:latin typeface="Calibri" pitchFamily="34" charset="0"/>
              <a:cs typeface="Calibri" pitchFamily="34" charset="0"/>
            </a:endParaRPr>
          </a:p>
        </p:txBody>
      </p:sp>
      <p:sp>
        <p:nvSpPr>
          <p:cNvPr id="4" name="3 Slayt Numarası Yer Tutucusu"/>
          <p:cNvSpPr>
            <a:spLocks noGrp="1"/>
          </p:cNvSpPr>
          <p:nvPr>
            <p:ph type="sldNum" sz="quarter" idx="12"/>
          </p:nvPr>
        </p:nvSpPr>
        <p:spPr/>
        <p:txBody>
          <a:bodyPr/>
          <a:lstStyle/>
          <a:p>
            <a:pPr>
              <a:defRPr/>
            </a:pPr>
            <a:fld id="{9ACF3781-710F-46D6-B9F4-51217EE2D31A}"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fld id="{66B63F54-9195-4210-8DBE-EBD9EB58DCFD}" type="slidenum">
              <a:rPr lang="en-US"/>
              <a:pPr/>
              <a:t>3</a:t>
            </a:fld>
            <a:endParaRPr lang="en-US"/>
          </a:p>
        </p:txBody>
      </p:sp>
      <p:sp>
        <p:nvSpPr>
          <p:cNvPr id="98306" name="Rectangle 2"/>
          <p:cNvSpPr>
            <a:spLocks noGrp="1" noChangeArrowheads="1"/>
          </p:cNvSpPr>
          <p:nvPr>
            <p:ph type="title"/>
          </p:nvPr>
        </p:nvSpPr>
        <p:spPr>
          <a:xfrm>
            <a:off x="666750" y="1177925"/>
            <a:ext cx="8229600" cy="1143000"/>
          </a:xfrm>
          <a:noFill/>
          <a:ln/>
        </p:spPr>
        <p:txBody>
          <a:bodyPr/>
          <a:lstStyle/>
          <a:p>
            <a:pPr algn="just"/>
            <a:r>
              <a:rPr lang="tr-TR" sz="1800" dirty="0">
                <a:solidFill>
                  <a:srgbClr val="002060"/>
                </a:solidFill>
              </a:rPr>
              <a:t>Günümüzde ülkelerin zenginlikleri, öncelikle bilgi ve eğitilmiş </a:t>
            </a:r>
            <a:r>
              <a:rPr lang="tr-TR" sz="1800" dirty="0" smtClean="0">
                <a:solidFill>
                  <a:srgbClr val="002060"/>
                </a:solidFill>
              </a:rPr>
              <a:t>(bilgili) insan </a:t>
            </a:r>
            <a:r>
              <a:rPr lang="tr-TR" sz="1800" dirty="0">
                <a:solidFill>
                  <a:srgbClr val="002060"/>
                </a:solidFill>
              </a:rPr>
              <a:t>kaynaklarının zenginliği ile ölçülmektedir</a:t>
            </a:r>
          </a:p>
        </p:txBody>
      </p:sp>
      <p:sp>
        <p:nvSpPr>
          <p:cNvPr id="98308" name="Text Box 4"/>
          <p:cNvSpPr txBox="1">
            <a:spLocks noChangeArrowheads="1"/>
          </p:cNvSpPr>
          <p:nvPr/>
        </p:nvSpPr>
        <p:spPr bwMode="auto">
          <a:xfrm>
            <a:off x="1679575" y="333375"/>
            <a:ext cx="3148013" cy="585788"/>
          </a:xfrm>
          <a:prstGeom prst="rect">
            <a:avLst/>
          </a:prstGeom>
          <a:noFill/>
          <a:ln w="9525">
            <a:noFill/>
            <a:miter lim="800000"/>
            <a:headEnd/>
            <a:tailEnd/>
          </a:ln>
          <a:effectLst/>
        </p:spPr>
        <p:txBody>
          <a:bodyPr lIns="83485" tIns="41742" rIns="83485" bIns="41742">
            <a:spAutoFit/>
          </a:bodyPr>
          <a:lstStyle/>
          <a:p>
            <a:pPr defTabSz="835025" eaLnBrk="1" hangingPunct="1"/>
            <a:r>
              <a:rPr lang="tr-TR" sz="3300">
                <a:solidFill>
                  <a:schemeClr val="accent2"/>
                </a:solidFill>
                <a:latin typeface="Times New Roman" pitchFamily="18" charset="0"/>
              </a:rPr>
              <a:t>Bilgi Toplumu</a:t>
            </a:r>
          </a:p>
        </p:txBody>
      </p:sp>
      <p:pic>
        <p:nvPicPr>
          <p:cNvPr id="82948" name="Picture 4"/>
          <p:cNvPicPr>
            <a:picLocks noGrp="1" noChangeAspect="1" noChangeArrowheads="1"/>
          </p:cNvPicPr>
          <p:nvPr>
            <p:ph idx="1"/>
          </p:nvPr>
        </p:nvPicPr>
        <p:blipFill>
          <a:blip r:embed="rId2" cstate="print"/>
          <a:srcRect/>
          <a:stretch>
            <a:fillRect/>
          </a:stretch>
        </p:blipFill>
        <p:spPr bwMode="auto">
          <a:xfrm>
            <a:off x="1785918" y="2357430"/>
            <a:ext cx="5700626" cy="3739534"/>
          </a:xfrm>
          <a:prstGeom prst="rect">
            <a:avLst/>
          </a:prstGeom>
          <a:noFill/>
          <a:ln w="9525" cap="flat" cmpd="sng" algn="ctr">
            <a:noFill/>
            <a:prstDash val="solid"/>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07704" y="332656"/>
            <a:ext cx="6489030" cy="712688"/>
          </a:xfrm>
        </p:spPr>
        <p:txBody>
          <a:bodyPr/>
          <a:lstStyle/>
          <a:p>
            <a:r>
              <a:rPr lang="tr-TR" sz="3600" b="1" dirty="0" smtClean="0">
                <a:solidFill>
                  <a:srgbClr val="C00000"/>
                </a:solidFill>
              </a:rPr>
              <a:t>Siber Savaşın Hedefleri</a:t>
            </a:r>
            <a:endParaRPr lang="tr-TR" sz="3600" b="1" dirty="0">
              <a:solidFill>
                <a:srgbClr val="C00000"/>
              </a:solidFill>
            </a:endParaRPr>
          </a:p>
        </p:txBody>
      </p:sp>
      <p:sp>
        <p:nvSpPr>
          <p:cNvPr id="3" name="2 İçerik Yer Tutucusu"/>
          <p:cNvSpPr>
            <a:spLocks noGrp="1"/>
          </p:cNvSpPr>
          <p:nvPr>
            <p:ph idx="1"/>
          </p:nvPr>
        </p:nvSpPr>
        <p:spPr>
          <a:xfrm>
            <a:off x="539552" y="1772816"/>
            <a:ext cx="8001000" cy="3240360"/>
          </a:xfrm>
        </p:spPr>
        <p:txBody>
          <a:bodyPr/>
          <a:lstStyle/>
          <a:p>
            <a:pPr algn="just">
              <a:buNone/>
            </a:pPr>
            <a:r>
              <a:rPr lang="tr-TR" sz="2000" b="1" dirty="0" smtClean="0">
                <a:latin typeface="Calibri" pitchFamily="34" charset="0"/>
                <a:cs typeface="Calibri" pitchFamily="34" charset="0"/>
              </a:rPr>
              <a:t>	</a:t>
            </a:r>
            <a:r>
              <a:rPr lang="tr-TR" sz="2000" dirty="0" smtClean="0">
                <a:latin typeface="Calibri" pitchFamily="34" charset="0"/>
                <a:cs typeface="Calibri" pitchFamily="34" charset="0"/>
              </a:rPr>
              <a:t>Dünyada ilk defa enformasyon savaşları deyimini kullanan insan olan </a:t>
            </a:r>
            <a:r>
              <a:rPr lang="tr-TR" sz="2000" b="1" dirty="0" smtClean="0">
                <a:latin typeface="Calibri" pitchFamily="34" charset="0"/>
                <a:cs typeface="Calibri" pitchFamily="34" charset="0"/>
              </a:rPr>
              <a:t>John </a:t>
            </a:r>
            <a:r>
              <a:rPr lang="tr-TR" sz="2000" b="1" dirty="0" err="1" smtClean="0">
                <a:latin typeface="Calibri" pitchFamily="34" charset="0"/>
                <a:cs typeface="Calibri" pitchFamily="34" charset="0"/>
              </a:rPr>
              <a:t>Arquilla</a:t>
            </a:r>
            <a:r>
              <a:rPr lang="tr-TR" sz="2000" b="1" dirty="0" smtClean="0">
                <a:latin typeface="Calibri" pitchFamily="34" charset="0"/>
                <a:cs typeface="Calibri" pitchFamily="34" charset="0"/>
              </a:rPr>
              <a:t>, </a:t>
            </a:r>
            <a:r>
              <a:rPr lang="tr-TR" sz="2000" dirty="0" smtClean="0">
                <a:latin typeface="Calibri" pitchFamily="34" charset="0"/>
                <a:cs typeface="Calibri" pitchFamily="34" charset="0"/>
              </a:rPr>
              <a:t>günümüz teknolojisiyle kitlesel ölçekte yıkıcı eylemlerin gerçekleştirilebileceğinin bilindiğini, ancak </a:t>
            </a:r>
            <a:r>
              <a:rPr lang="tr-TR" sz="2000" dirty="0" err="1" smtClean="0">
                <a:latin typeface="Calibri" pitchFamily="34" charset="0"/>
                <a:cs typeface="Calibri" pitchFamily="34" charset="0"/>
              </a:rPr>
              <a:t>Stuxnetle</a:t>
            </a:r>
            <a:r>
              <a:rPr lang="tr-TR" sz="2000" dirty="0" smtClean="0">
                <a:latin typeface="Calibri" pitchFamily="34" charset="0"/>
                <a:cs typeface="Calibri" pitchFamily="34" charset="0"/>
              </a:rPr>
              <a:t> birlikte sadece enformatik değil fiziki tahribatın da verilebileceğinin anlaşıldığını söylemektedir. </a:t>
            </a:r>
          </a:p>
          <a:p>
            <a:pPr algn="just">
              <a:buNone/>
            </a:pPr>
            <a:r>
              <a:rPr lang="tr-TR" sz="2000" dirty="0" smtClean="0">
                <a:latin typeface="Calibri" pitchFamily="34" charset="0"/>
                <a:cs typeface="Calibri" pitchFamily="34" charset="0"/>
              </a:rPr>
              <a:t>	</a:t>
            </a:r>
          </a:p>
          <a:p>
            <a:pPr algn="just">
              <a:buNone/>
            </a:pPr>
            <a:r>
              <a:rPr lang="tr-TR" sz="2000" dirty="0" smtClean="0">
                <a:latin typeface="Calibri" pitchFamily="34" charset="0"/>
                <a:cs typeface="Calibri" pitchFamily="34" charset="0"/>
              </a:rPr>
              <a:t>	Siber saldırılarla bir ülkenin trafik ışıklarından güç şebekelerine kara deniz hava yollarına kadar her şeyini felç etmek mümkündür.</a:t>
            </a:r>
          </a:p>
          <a:p>
            <a:endParaRPr lang="tr-TR" sz="2000" dirty="0">
              <a:latin typeface="Calibri" pitchFamily="34" charset="0"/>
              <a:cs typeface="Calibri" pitchFamily="34" charset="0"/>
            </a:endParaRPr>
          </a:p>
        </p:txBody>
      </p:sp>
      <p:sp>
        <p:nvSpPr>
          <p:cNvPr id="4" name="3 Slayt Numarası Yer Tutucusu"/>
          <p:cNvSpPr>
            <a:spLocks noGrp="1"/>
          </p:cNvSpPr>
          <p:nvPr>
            <p:ph type="sldNum" sz="quarter" idx="12"/>
          </p:nvPr>
        </p:nvSpPr>
        <p:spPr/>
        <p:txBody>
          <a:bodyPr/>
          <a:lstStyle/>
          <a:p>
            <a:pPr>
              <a:defRPr/>
            </a:pPr>
            <a:fld id="{9ACF3781-710F-46D6-B9F4-51217EE2D31A}"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Slayt Numarası Yer Tutucusu"/>
          <p:cNvSpPr>
            <a:spLocks noGrp="1"/>
          </p:cNvSpPr>
          <p:nvPr>
            <p:ph type="sldNum" sz="quarter" idx="12"/>
          </p:nvPr>
        </p:nvSpPr>
        <p:spPr>
          <a:noFill/>
        </p:spPr>
        <p:txBody>
          <a:bodyPr/>
          <a:lstStyle/>
          <a:p>
            <a:fld id="{038E413B-865D-4BB1-9EAC-BA6790277597}" type="slidenum">
              <a:rPr lang="en-US" smtClean="0"/>
              <a:pPr/>
              <a:t>31</a:t>
            </a:fld>
            <a:endParaRPr lang="en-US" smtClean="0"/>
          </a:p>
        </p:txBody>
      </p:sp>
      <p:sp>
        <p:nvSpPr>
          <p:cNvPr id="12291" name="Rectangle 2"/>
          <p:cNvSpPr>
            <a:spLocks noGrp="1" noChangeArrowheads="1"/>
          </p:cNvSpPr>
          <p:nvPr>
            <p:ph type="title"/>
          </p:nvPr>
        </p:nvSpPr>
        <p:spPr>
          <a:xfrm>
            <a:off x="1979712" y="269528"/>
            <a:ext cx="5653087" cy="711200"/>
          </a:xfrm>
        </p:spPr>
        <p:txBody>
          <a:bodyPr/>
          <a:lstStyle/>
          <a:p>
            <a:pPr eaLnBrk="1" hangingPunct="1"/>
            <a:r>
              <a:rPr lang="tr-TR" sz="3600" b="1" dirty="0" smtClean="0">
                <a:solidFill>
                  <a:srgbClr val="C00000"/>
                </a:solidFill>
              </a:rPr>
              <a:t>Kritik Altyapılar</a:t>
            </a:r>
            <a:endParaRPr lang="en-US" sz="3600" b="1" dirty="0" smtClean="0">
              <a:solidFill>
                <a:srgbClr val="C00000"/>
              </a:solidFill>
            </a:endParaRPr>
          </a:p>
        </p:txBody>
      </p:sp>
      <p:sp>
        <p:nvSpPr>
          <p:cNvPr id="12292" name="Rectangle 3"/>
          <p:cNvSpPr>
            <a:spLocks noGrp="1" noChangeArrowheads="1"/>
          </p:cNvSpPr>
          <p:nvPr>
            <p:ph type="body" idx="1"/>
          </p:nvPr>
        </p:nvSpPr>
        <p:spPr>
          <a:xfrm>
            <a:off x="467544" y="1844824"/>
            <a:ext cx="8208912" cy="3874752"/>
          </a:xfrm>
        </p:spPr>
        <p:txBody>
          <a:bodyPr/>
          <a:lstStyle/>
          <a:p>
            <a:pPr marL="185737" indent="0" algn="just" eaLnBrk="1" hangingPunct="1">
              <a:lnSpc>
                <a:spcPct val="130000"/>
              </a:lnSpc>
              <a:buClr>
                <a:schemeClr val="tx1"/>
              </a:buClr>
              <a:buSzPct val="125000"/>
              <a:buNone/>
            </a:pPr>
            <a:r>
              <a:rPr lang="tr-TR" sz="2400" dirty="0" smtClean="0">
                <a:latin typeface="Calibri" pitchFamily="34" charset="0"/>
                <a:cs typeface="Calibri" pitchFamily="34" charset="0"/>
              </a:rPr>
              <a:t>* Zarar görmesi veya yok olması halinde, </a:t>
            </a:r>
          </a:p>
          <a:p>
            <a:pPr marL="185737" indent="0" algn="just" eaLnBrk="1" hangingPunct="1">
              <a:lnSpc>
                <a:spcPct val="130000"/>
              </a:lnSpc>
              <a:buClr>
                <a:schemeClr val="tx1"/>
              </a:buClr>
              <a:buSzPct val="125000"/>
              <a:buNone/>
            </a:pPr>
            <a:r>
              <a:rPr lang="tr-TR" sz="2400" dirty="0" smtClean="0">
                <a:latin typeface="Calibri" pitchFamily="34" charset="0"/>
                <a:cs typeface="Calibri" pitchFamily="34" charset="0"/>
              </a:rPr>
              <a:t>* Vatandaşların sağlığına, emniyetine, güvenliğine ve ekonomik refahına veya hükümetin etkin ve verimli işleyişine ciddi olumsuz etki edecek </a:t>
            </a:r>
          </a:p>
          <a:p>
            <a:pPr marL="185737" indent="0" algn="just" eaLnBrk="1" hangingPunct="1">
              <a:lnSpc>
                <a:spcPct val="130000"/>
              </a:lnSpc>
              <a:buClr>
                <a:schemeClr val="tx1"/>
              </a:buClr>
              <a:buSzPct val="125000"/>
              <a:buNone/>
            </a:pPr>
            <a:r>
              <a:rPr lang="tr-TR" sz="2400" dirty="0" smtClean="0">
                <a:latin typeface="Calibri" pitchFamily="34" charset="0"/>
                <a:cs typeface="Calibri" pitchFamily="34" charset="0"/>
              </a:rPr>
              <a:t>* Fiziki ve bilgi teknolojileri tesisleri, şebekeler, hizmetler ve varlıklar </a:t>
            </a:r>
          </a:p>
          <a:p>
            <a:pPr marL="495300" indent="-309563" algn="just" eaLnBrk="1" hangingPunct="1">
              <a:lnSpc>
                <a:spcPct val="130000"/>
              </a:lnSpc>
              <a:buClr>
                <a:schemeClr val="tx1"/>
              </a:buClr>
              <a:buSzPct val="125000"/>
              <a:buFont typeface="Wingdings" pitchFamily="2" charset="2"/>
              <a:buChar char="§"/>
            </a:pPr>
            <a:endParaRPr lang="tr-TR" sz="1400" dirty="0" smtClean="0">
              <a:latin typeface="Calibri" pitchFamily="34" charset="0"/>
              <a:cs typeface="Calibri" pitchFamily="34" charset="0"/>
            </a:endParaRPr>
          </a:p>
        </p:txBody>
      </p:sp>
      <p:sp>
        <p:nvSpPr>
          <p:cNvPr id="12293" name="Text Box 4"/>
          <p:cNvSpPr txBox="1">
            <a:spLocks noChangeArrowheads="1"/>
          </p:cNvSpPr>
          <p:nvPr/>
        </p:nvSpPr>
        <p:spPr bwMode="auto">
          <a:xfrm>
            <a:off x="900113" y="6308725"/>
            <a:ext cx="6119812" cy="274638"/>
          </a:xfrm>
          <a:prstGeom prst="rect">
            <a:avLst/>
          </a:prstGeom>
          <a:noFill/>
          <a:ln w="9525" algn="ctr">
            <a:noFill/>
            <a:miter lim="800000"/>
            <a:headEnd/>
            <a:tailEnd/>
          </a:ln>
        </p:spPr>
        <p:txBody>
          <a:bodyPr>
            <a:spAutoFit/>
          </a:bodyPr>
          <a:lstStyle/>
          <a:p>
            <a:pPr algn="l">
              <a:spcBef>
                <a:spcPct val="50000"/>
              </a:spcBef>
            </a:pPr>
            <a:r>
              <a:rPr lang="tr-TR" sz="1200"/>
              <a:t>Kaynak: AB Komisyonu</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5 Slayt Numarası Yer Tutucusu"/>
          <p:cNvSpPr>
            <a:spLocks noGrp="1"/>
          </p:cNvSpPr>
          <p:nvPr>
            <p:ph type="sldNum" sz="quarter" idx="12"/>
          </p:nvPr>
        </p:nvSpPr>
        <p:spPr>
          <a:noFill/>
        </p:spPr>
        <p:txBody>
          <a:bodyPr/>
          <a:lstStyle/>
          <a:p>
            <a:fld id="{C32C6C3F-1126-4E0B-97A1-A120798C1C98}" type="slidenum">
              <a:rPr lang="en-US" smtClean="0"/>
              <a:pPr/>
              <a:t>32</a:t>
            </a:fld>
            <a:endParaRPr lang="en-US" smtClean="0"/>
          </a:p>
        </p:txBody>
      </p:sp>
      <p:sp>
        <p:nvSpPr>
          <p:cNvPr id="13315" name="Rectangle 2"/>
          <p:cNvSpPr>
            <a:spLocks noGrp="1" noChangeArrowheads="1"/>
          </p:cNvSpPr>
          <p:nvPr>
            <p:ph type="title"/>
          </p:nvPr>
        </p:nvSpPr>
        <p:spPr>
          <a:xfrm>
            <a:off x="2483768" y="764704"/>
            <a:ext cx="4752975" cy="641350"/>
          </a:xfrm>
        </p:spPr>
        <p:txBody>
          <a:bodyPr/>
          <a:lstStyle/>
          <a:p>
            <a:pPr eaLnBrk="1" hangingPunct="1"/>
            <a:r>
              <a:rPr lang="tr-TR" sz="3200" b="1" dirty="0" smtClean="0">
                <a:solidFill>
                  <a:srgbClr val="C00000"/>
                </a:solidFill>
              </a:rPr>
              <a:t>Kritik Altyapılar</a:t>
            </a:r>
            <a:endParaRPr lang="en-US" sz="3200" b="1" dirty="0" smtClean="0">
              <a:solidFill>
                <a:srgbClr val="C00000"/>
              </a:solidFill>
            </a:endParaRPr>
          </a:p>
        </p:txBody>
      </p:sp>
      <p:graphicFrame>
        <p:nvGraphicFramePr>
          <p:cNvPr id="116780" name="Group 44"/>
          <p:cNvGraphicFramePr>
            <a:graphicFrameLocks noGrp="1"/>
          </p:cNvGraphicFramePr>
          <p:nvPr>
            <p:ph idx="1"/>
          </p:nvPr>
        </p:nvGraphicFramePr>
        <p:xfrm>
          <a:off x="566738" y="1846263"/>
          <a:ext cx="8001000" cy="4242816"/>
        </p:xfrm>
        <a:graphic>
          <a:graphicData uri="http://schemas.openxmlformats.org/drawingml/2006/table">
            <a:tbl>
              <a:tblPr/>
              <a:tblGrid>
                <a:gridCol w="3862387"/>
                <a:gridCol w="4138613"/>
              </a:tblGrid>
              <a:tr h="3841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tr-TR" sz="2000" b="1" i="0" u="none" strike="noStrike" cap="none" normalizeH="0" baseline="0" smtClean="0">
                          <a:ln>
                            <a:noFill/>
                          </a:ln>
                          <a:solidFill>
                            <a:schemeClr val="tx1"/>
                          </a:solidFill>
                          <a:effectLst/>
                          <a:latin typeface="Verdana" pitchFamily="34" charset="0"/>
                        </a:rPr>
                        <a:t>AB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tr-TR" sz="2000" b="1" i="0" u="none" strike="noStrike" cap="none" normalizeH="0" baseline="0" smtClean="0">
                          <a:ln>
                            <a:noFill/>
                          </a:ln>
                          <a:solidFill>
                            <a:schemeClr val="tx1"/>
                          </a:solidFill>
                          <a:effectLst/>
                          <a:latin typeface="Verdana" pitchFamily="34" charset="0"/>
                        </a:rPr>
                        <a:t>ABD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0150">
                <a:tc>
                  <a:txBody>
                    <a:bodyPr/>
                    <a:lstStyle/>
                    <a:p>
                      <a:pPr marL="0" marR="0" lvl="0" indent="0" algn="ctr" defTabSz="914400" rtl="0" eaLnBrk="1" fontAlgn="base" latinLnBrk="0" hangingPunct="1">
                        <a:lnSpc>
                          <a:spcPct val="110000"/>
                        </a:lnSpc>
                        <a:spcBef>
                          <a:spcPct val="20000"/>
                        </a:spcBef>
                        <a:spcAft>
                          <a:spcPct val="0"/>
                        </a:spcAft>
                        <a:buClr>
                          <a:schemeClr val="accent2"/>
                        </a:buClr>
                        <a:buSzTx/>
                        <a:buFont typeface="Wingdings" pitchFamily="2" charset="2"/>
                        <a:buNone/>
                        <a:tabLst/>
                      </a:pPr>
                      <a:r>
                        <a:rPr kumimoji="0" lang="tr-TR" sz="1600" b="0" i="0" u="none" strike="noStrike" cap="none" normalizeH="0" baseline="0" smtClean="0">
                          <a:ln>
                            <a:noFill/>
                          </a:ln>
                          <a:solidFill>
                            <a:schemeClr val="tx1"/>
                          </a:solidFill>
                          <a:effectLst/>
                          <a:latin typeface="Verdana" pitchFamily="34" charset="0"/>
                        </a:rPr>
                        <a:t>Su</a:t>
                      </a:r>
                    </a:p>
                    <a:p>
                      <a:pPr marL="0" marR="0" lvl="0" indent="0" algn="ctr" defTabSz="914400" rtl="0" eaLnBrk="1" fontAlgn="base" latinLnBrk="0" hangingPunct="1">
                        <a:lnSpc>
                          <a:spcPct val="110000"/>
                        </a:lnSpc>
                        <a:spcBef>
                          <a:spcPct val="20000"/>
                        </a:spcBef>
                        <a:spcAft>
                          <a:spcPct val="0"/>
                        </a:spcAft>
                        <a:buClr>
                          <a:schemeClr val="accent2"/>
                        </a:buClr>
                        <a:buSzTx/>
                        <a:buFont typeface="Wingdings" pitchFamily="2" charset="2"/>
                        <a:buNone/>
                        <a:tabLst/>
                      </a:pPr>
                      <a:r>
                        <a:rPr kumimoji="0" lang="tr-TR" sz="1600" b="0" i="0" u="none" strike="noStrike" cap="none" normalizeH="0" baseline="0" smtClean="0">
                          <a:ln>
                            <a:noFill/>
                          </a:ln>
                          <a:solidFill>
                            <a:schemeClr val="tx1"/>
                          </a:solidFill>
                          <a:effectLst/>
                          <a:latin typeface="Verdana" pitchFamily="34" charset="0"/>
                        </a:rPr>
                        <a:t>Gıda</a:t>
                      </a:r>
                    </a:p>
                    <a:p>
                      <a:pPr marL="0" marR="0" lvl="0" indent="0" algn="ctr" defTabSz="914400" rtl="0" eaLnBrk="1" fontAlgn="base" latinLnBrk="0" hangingPunct="1">
                        <a:lnSpc>
                          <a:spcPct val="110000"/>
                        </a:lnSpc>
                        <a:spcBef>
                          <a:spcPct val="20000"/>
                        </a:spcBef>
                        <a:spcAft>
                          <a:spcPct val="0"/>
                        </a:spcAft>
                        <a:buClr>
                          <a:schemeClr val="accent2"/>
                        </a:buClr>
                        <a:buSzTx/>
                        <a:buFont typeface="Wingdings" pitchFamily="2" charset="2"/>
                        <a:buNone/>
                        <a:tabLst/>
                      </a:pPr>
                      <a:r>
                        <a:rPr kumimoji="0" lang="tr-TR" sz="1600" b="0" i="0" u="none" strike="noStrike" cap="none" normalizeH="0" baseline="0" smtClean="0">
                          <a:ln>
                            <a:noFill/>
                          </a:ln>
                          <a:solidFill>
                            <a:schemeClr val="tx1"/>
                          </a:solidFill>
                          <a:effectLst/>
                          <a:latin typeface="Verdana" pitchFamily="34" charset="0"/>
                        </a:rPr>
                        <a:t>Sağlık</a:t>
                      </a:r>
                    </a:p>
                    <a:p>
                      <a:pPr marL="0" marR="0" lvl="0" indent="0" algn="ctr" defTabSz="914400" rtl="0" eaLnBrk="1" fontAlgn="base" latinLnBrk="0" hangingPunct="1">
                        <a:lnSpc>
                          <a:spcPct val="11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Ener</a:t>
                      </a:r>
                      <a:r>
                        <a:rPr kumimoji="0" lang="tr-TR" sz="1600" b="0" i="0" u="none" strike="noStrike" cap="none" normalizeH="0" baseline="0" smtClean="0">
                          <a:ln>
                            <a:noFill/>
                          </a:ln>
                          <a:solidFill>
                            <a:schemeClr val="tx1"/>
                          </a:solidFill>
                          <a:effectLst/>
                          <a:latin typeface="Verdana" pitchFamily="34" charset="0"/>
                        </a:rPr>
                        <a:t>ji </a:t>
                      </a:r>
                    </a:p>
                    <a:p>
                      <a:pPr marL="0" marR="0" lvl="0" indent="0" algn="ctr" defTabSz="914400" rtl="0" eaLnBrk="1" fontAlgn="base" latinLnBrk="0" hangingPunct="1">
                        <a:lnSpc>
                          <a:spcPct val="11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Finan</a:t>
                      </a:r>
                      <a:r>
                        <a:rPr kumimoji="0" lang="tr-TR" sz="1600" b="0" i="0" u="none" strike="noStrike" cap="none" normalizeH="0" baseline="0" smtClean="0">
                          <a:ln>
                            <a:noFill/>
                          </a:ln>
                          <a:solidFill>
                            <a:schemeClr val="tx1"/>
                          </a:solidFill>
                          <a:effectLst/>
                          <a:latin typeface="Verdana" pitchFamily="34" charset="0"/>
                        </a:rPr>
                        <a:t>s </a:t>
                      </a:r>
                    </a:p>
                    <a:p>
                      <a:pPr marL="0" marR="0" lvl="0" indent="0" algn="ctr" defTabSz="914400" rtl="0" eaLnBrk="1" fontAlgn="base" latinLnBrk="0" hangingPunct="1">
                        <a:lnSpc>
                          <a:spcPct val="110000"/>
                        </a:lnSpc>
                        <a:spcBef>
                          <a:spcPct val="20000"/>
                        </a:spcBef>
                        <a:spcAft>
                          <a:spcPct val="0"/>
                        </a:spcAft>
                        <a:buClr>
                          <a:schemeClr val="accent2"/>
                        </a:buClr>
                        <a:buSzTx/>
                        <a:buFont typeface="Wingdings" pitchFamily="2" charset="2"/>
                        <a:buNone/>
                        <a:tabLst/>
                      </a:pPr>
                      <a:r>
                        <a:rPr kumimoji="0" lang="tr-TR" sz="1600" b="0" i="0" u="none" strike="noStrike" cap="none" normalizeH="0" baseline="0" smtClean="0">
                          <a:ln>
                            <a:noFill/>
                          </a:ln>
                          <a:solidFill>
                            <a:schemeClr val="tx1"/>
                          </a:solidFill>
                          <a:effectLst/>
                          <a:latin typeface="Verdana" pitchFamily="34" charset="0"/>
                        </a:rPr>
                        <a:t>Ulaşım</a:t>
                      </a:r>
                    </a:p>
                    <a:p>
                      <a:pPr marL="0" marR="0" lvl="0" indent="0" algn="ctr" defTabSz="914400" rtl="0" eaLnBrk="1" fontAlgn="base" latinLnBrk="0" hangingPunct="1">
                        <a:lnSpc>
                          <a:spcPct val="110000"/>
                        </a:lnSpc>
                        <a:spcBef>
                          <a:spcPct val="20000"/>
                        </a:spcBef>
                        <a:spcAft>
                          <a:spcPct val="0"/>
                        </a:spcAft>
                        <a:buClr>
                          <a:schemeClr val="accent2"/>
                        </a:buClr>
                        <a:buSzTx/>
                        <a:buFont typeface="Wingdings" pitchFamily="2" charset="2"/>
                        <a:buNone/>
                        <a:tabLst/>
                      </a:pPr>
                      <a:r>
                        <a:rPr kumimoji="0" lang="tr-TR" sz="1600" b="0" i="0" u="none" strike="noStrike" cap="none" normalizeH="0" baseline="0" smtClean="0">
                          <a:ln>
                            <a:noFill/>
                          </a:ln>
                          <a:solidFill>
                            <a:schemeClr val="tx1"/>
                          </a:solidFill>
                          <a:effectLst/>
                          <a:latin typeface="Verdana" pitchFamily="34" charset="0"/>
                        </a:rPr>
                        <a:t>Sivil yönetim</a:t>
                      </a:r>
                    </a:p>
                    <a:p>
                      <a:pPr marL="0" marR="0" lvl="0" indent="0" algn="ctr" defTabSz="914400" rtl="0" eaLnBrk="1" fontAlgn="base" latinLnBrk="0" hangingPunct="1">
                        <a:lnSpc>
                          <a:spcPct val="110000"/>
                        </a:lnSpc>
                        <a:spcBef>
                          <a:spcPct val="20000"/>
                        </a:spcBef>
                        <a:spcAft>
                          <a:spcPct val="0"/>
                        </a:spcAft>
                        <a:buClr>
                          <a:schemeClr val="accent2"/>
                        </a:buClr>
                        <a:buSzTx/>
                        <a:buFont typeface="Wingdings" pitchFamily="2" charset="2"/>
                        <a:buNone/>
                        <a:tabLst/>
                      </a:pPr>
                      <a:r>
                        <a:rPr kumimoji="0" lang="tr-TR" sz="1600" b="1" i="0" u="none" strike="noStrike" cap="none" normalizeH="0" baseline="0" smtClean="0">
                          <a:ln>
                            <a:noFill/>
                          </a:ln>
                          <a:solidFill>
                            <a:schemeClr val="tx1"/>
                          </a:solidFill>
                          <a:effectLst/>
                          <a:latin typeface="Verdana" pitchFamily="34" charset="0"/>
                        </a:rPr>
                        <a:t>Bilgi ve iletişim</a:t>
                      </a:r>
                      <a:r>
                        <a:rPr kumimoji="0" lang="tr-TR" sz="1600" b="0" i="0" u="none" strike="noStrike" cap="none" normalizeH="0" baseline="0" smtClean="0">
                          <a:ln>
                            <a:noFill/>
                          </a:ln>
                          <a:solidFill>
                            <a:schemeClr val="tx1"/>
                          </a:solidFill>
                          <a:effectLst/>
                          <a:latin typeface="Verdana" pitchFamily="34" charset="0"/>
                        </a:rPr>
                        <a:t> </a:t>
                      </a:r>
                    </a:p>
                    <a:p>
                      <a:pPr marL="0" marR="0" lvl="0" indent="0" algn="ctr" defTabSz="914400" rtl="0" eaLnBrk="1" fontAlgn="base" latinLnBrk="0" hangingPunct="1">
                        <a:lnSpc>
                          <a:spcPct val="110000"/>
                        </a:lnSpc>
                        <a:spcBef>
                          <a:spcPct val="20000"/>
                        </a:spcBef>
                        <a:spcAft>
                          <a:spcPct val="0"/>
                        </a:spcAft>
                        <a:buClr>
                          <a:schemeClr val="accent2"/>
                        </a:buClr>
                        <a:buSzTx/>
                        <a:buFont typeface="Wingdings" pitchFamily="2" charset="2"/>
                        <a:buNone/>
                        <a:tabLst/>
                      </a:pPr>
                      <a:r>
                        <a:rPr kumimoji="0" lang="tr-TR" sz="1600" b="0" i="0" u="none" strike="noStrike" cap="none" normalizeH="0" baseline="0" smtClean="0">
                          <a:ln>
                            <a:noFill/>
                          </a:ln>
                          <a:solidFill>
                            <a:schemeClr val="tx1"/>
                          </a:solidFill>
                          <a:effectLst/>
                          <a:latin typeface="Verdana" pitchFamily="34" charset="0"/>
                        </a:rPr>
                        <a:t>Uzay ve araştırmaları</a:t>
                      </a:r>
                    </a:p>
                    <a:p>
                      <a:pPr marL="0" marR="0" lvl="0" indent="0" algn="ctr" defTabSz="914400" rtl="0" eaLnBrk="1" fontAlgn="base" latinLnBrk="0" hangingPunct="1">
                        <a:lnSpc>
                          <a:spcPct val="110000"/>
                        </a:lnSpc>
                        <a:spcBef>
                          <a:spcPct val="20000"/>
                        </a:spcBef>
                        <a:spcAft>
                          <a:spcPct val="0"/>
                        </a:spcAft>
                        <a:buClr>
                          <a:schemeClr val="accent2"/>
                        </a:buClr>
                        <a:buSzTx/>
                        <a:buFont typeface="Wingdings" pitchFamily="2" charset="2"/>
                        <a:buNone/>
                        <a:tabLst/>
                      </a:pPr>
                      <a:r>
                        <a:rPr kumimoji="0" lang="tr-TR" sz="1600" b="0" i="0" u="none" strike="noStrike" cap="none" normalizeH="0" baseline="0" smtClean="0">
                          <a:ln>
                            <a:noFill/>
                          </a:ln>
                          <a:solidFill>
                            <a:schemeClr val="tx1"/>
                          </a:solidFill>
                          <a:effectLst/>
                          <a:latin typeface="Verdana" pitchFamily="34" charset="0"/>
                        </a:rPr>
                        <a:t>Kimyasal ve nükleer endüstri</a:t>
                      </a:r>
                    </a:p>
                    <a:p>
                      <a:pPr marL="0" marR="0" lvl="0" indent="0" algn="ctr" defTabSz="914400" rtl="0" eaLnBrk="1" fontAlgn="base" latinLnBrk="0" hangingPunct="1">
                        <a:lnSpc>
                          <a:spcPct val="110000"/>
                        </a:lnSpc>
                        <a:spcBef>
                          <a:spcPct val="20000"/>
                        </a:spcBef>
                        <a:spcAft>
                          <a:spcPct val="0"/>
                        </a:spcAft>
                        <a:buClr>
                          <a:schemeClr val="accent2"/>
                        </a:buClr>
                        <a:buSzTx/>
                        <a:buFont typeface="Wingdings" pitchFamily="2" charset="2"/>
                        <a:buNone/>
                        <a:tabLst/>
                      </a:pPr>
                      <a:r>
                        <a:rPr kumimoji="0" lang="tr-TR" sz="1600" b="0" i="0" u="none" strike="noStrike" cap="none" normalizeH="0" baseline="0" smtClean="0">
                          <a:ln>
                            <a:noFill/>
                          </a:ln>
                          <a:solidFill>
                            <a:schemeClr val="tx1"/>
                          </a:solidFill>
                          <a:effectLst/>
                          <a:latin typeface="Verdana" pitchFamily="34" charset="0"/>
                        </a:rPr>
                        <a:t>Kamu düzeni ve güvenlik alanı</a:t>
                      </a:r>
                    </a:p>
                    <a:p>
                      <a:pPr marL="0" marR="0" lvl="0" indent="0" algn="ctr" defTabSz="914400" rtl="0" eaLnBrk="1" fontAlgn="base" latinLnBrk="0" hangingPunct="1">
                        <a:lnSpc>
                          <a:spcPct val="110000"/>
                        </a:lnSpc>
                        <a:spcBef>
                          <a:spcPct val="20000"/>
                        </a:spcBef>
                        <a:spcAft>
                          <a:spcPct val="0"/>
                        </a:spcAft>
                        <a:buClr>
                          <a:schemeClr val="accent2"/>
                        </a:buClr>
                        <a:buSzTx/>
                        <a:buFont typeface="Wingdings" pitchFamily="2" charset="2"/>
                        <a:buNone/>
                        <a:tabLst/>
                      </a:pPr>
                      <a:endParaRPr kumimoji="0" lang="tr-TR" sz="1600" b="1"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0"/>
                        </a:spcAft>
                        <a:buClr>
                          <a:schemeClr val="accent2"/>
                        </a:buClr>
                        <a:buSzTx/>
                        <a:buFont typeface="Wingdings" pitchFamily="2" charset="2"/>
                        <a:buNone/>
                        <a:tabLst/>
                      </a:pPr>
                      <a:r>
                        <a:rPr kumimoji="0" lang="tr-TR" sz="1600" b="0" i="0" u="none" strike="noStrike" cap="none" normalizeH="0" baseline="0" smtClean="0">
                          <a:ln>
                            <a:noFill/>
                          </a:ln>
                          <a:solidFill>
                            <a:schemeClr val="tx1"/>
                          </a:solidFill>
                          <a:effectLst/>
                          <a:latin typeface="Verdana" pitchFamily="34" charset="0"/>
                        </a:rPr>
                        <a:t>Su </a:t>
                      </a:r>
                    </a:p>
                    <a:p>
                      <a:pPr marL="0" marR="0" lvl="0" indent="0" algn="ctr" defTabSz="914400" rtl="0" eaLnBrk="1" fontAlgn="base" latinLnBrk="0" hangingPunct="1">
                        <a:lnSpc>
                          <a:spcPct val="130000"/>
                        </a:lnSpc>
                        <a:spcBef>
                          <a:spcPct val="20000"/>
                        </a:spcBef>
                        <a:spcAft>
                          <a:spcPct val="0"/>
                        </a:spcAft>
                        <a:buClr>
                          <a:schemeClr val="accent2"/>
                        </a:buClr>
                        <a:buSzTx/>
                        <a:buFont typeface="Wingdings" pitchFamily="2" charset="2"/>
                        <a:buNone/>
                        <a:tabLst/>
                      </a:pPr>
                      <a:r>
                        <a:rPr kumimoji="0" lang="tr-TR" sz="1600" b="0" i="0" u="none" strike="noStrike" cap="none" normalizeH="0" baseline="0" smtClean="0">
                          <a:ln>
                            <a:noFill/>
                          </a:ln>
                          <a:solidFill>
                            <a:schemeClr val="tx1"/>
                          </a:solidFill>
                          <a:effectLst/>
                          <a:latin typeface="Verdana" pitchFamily="34" charset="0"/>
                        </a:rPr>
                        <a:t>Enerji </a:t>
                      </a:r>
                    </a:p>
                    <a:p>
                      <a:pPr marL="0" marR="0" lvl="0" indent="0" algn="ctr" defTabSz="914400" rtl="0" eaLnBrk="1" fontAlgn="base" latinLnBrk="0" hangingPunct="1">
                        <a:lnSpc>
                          <a:spcPct val="130000"/>
                        </a:lnSpc>
                        <a:spcBef>
                          <a:spcPct val="20000"/>
                        </a:spcBef>
                        <a:spcAft>
                          <a:spcPct val="0"/>
                        </a:spcAft>
                        <a:buClr>
                          <a:schemeClr val="accent2"/>
                        </a:buClr>
                        <a:buSzTx/>
                        <a:buFont typeface="Wingdings" pitchFamily="2" charset="2"/>
                        <a:buNone/>
                        <a:tabLst/>
                      </a:pPr>
                      <a:r>
                        <a:rPr kumimoji="0" lang="tr-TR" sz="1600" b="0" i="0" u="none" strike="noStrike" cap="none" normalizeH="0" baseline="0" smtClean="0">
                          <a:ln>
                            <a:noFill/>
                          </a:ln>
                          <a:solidFill>
                            <a:schemeClr val="tx1"/>
                          </a:solidFill>
                          <a:effectLst/>
                          <a:latin typeface="Verdana" pitchFamily="34" charset="0"/>
                        </a:rPr>
                        <a:t>Ulaşım</a:t>
                      </a:r>
                    </a:p>
                    <a:p>
                      <a:pPr marL="0" marR="0" lvl="0" indent="0" algn="ctr" defTabSz="914400" rtl="0" eaLnBrk="1" fontAlgn="base" latinLnBrk="0" hangingPunct="1">
                        <a:lnSpc>
                          <a:spcPct val="130000"/>
                        </a:lnSpc>
                        <a:spcBef>
                          <a:spcPct val="20000"/>
                        </a:spcBef>
                        <a:spcAft>
                          <a:spcPct val="0"/>
                        </a:spcAft>
                        <a:buClr>
                          <a:schemeClr val="accent2"/>
                        </a:buClr>
                        <a:buSzTx/>
                        <a:buFont typeface="Wingdings" pitchFamily="2" charset="2"/>
                        <a:buNone/>
                        <a:tabLst/>
                      </a:pPr>
                      <a:r>
                        <a:rPr kumimoji="0" lang="tr-TR" sz="1600" b="0" i="0" u="none" strike="noStrike" cap="none" normalizeH="0" baseline="0" smtClean="0">
                          <a:ln>
                            <a:noFill/>
                          </a:ln>
                          <a:solidFill>
                            <a:schemeClr val="tx1"/>
                          </a:solidFill>
                          <a:effectLst/>
                          <a:latin typeface="Verdana" pitchFamily="34" charset="0"/>
                        </a:rPr>
                        <a:t>Tarım ve gıda </a:t>
                      </a:r>
                    </a:p>
                    <a:p>
                      <a:pPr marL="0" marR="0" lvl="0" indent="0" algn="ctr" defTabSz="914400" rtl="0" eaLnBrk="1" fontAlgn="base" latinLnBrk="0" hangingPunct="1">
                        <a:lnSpc>
                          <a:spcPct val="130000"/>
                        </a:lnSpc>
                        <a:spcBef>
                          <a:spcPct val="20000"/>
                        </a:spcBef>
                        <a:spcAft>
                          <a:spcPct val="0"/>
                        </a:spcAft>
                        <a:buClr>
                          <a:schemeClr val="accent2"/>
                        </a:buClr>
                        <a:buSzTx/>
                        <a:buFont typeface="Wingdings" pitchFamily="2" charset="2"/>
                        <a:buNone/>
                        <a:tabLst/>
                      </a:pPr>
                      <a:r>
                        <a:rPr kumimoji="0" lang="tr-TR" sz="1600" b="0" i="0" u="none" strike="noStrike" cap="none" normalizeH="0" baseline="0" smtClean="0">
                          <a:ln>
                            <a:noFill/>
                          </a:ln>
                          <a:solidFill>
                            <a:schemeClr val="tx1"/>
                          </a:solidFill>
                          <a:effectLst/>
                          <a:latin typeface="Verdana" pitchFamily="34" charset="0"/>
                        </a:rPr>
                        <a:t>Kolluk hizmetleri</a:t>
                      </a:r>
                    </a:p>
                    <a:p>
                      <a:pPr marL="0" marR="0" lvl="0" indent="0" algn="ctr" defTabSz="914400" rtl="0" eaLnBrk="1" fontAlgn="base" latinLnBrk="0" hangingPunct="1">
                        <a:lnSpc>
                          <a:spcPct val="130000"/>
                        </a:lnSpc>
                        <a:spcBef>
                          <a:spcPct val="20000"/>
                        </a:spcBef>
                        <a:spcAft>
                          <a:spcPct val="0"/>
                        </a:spcAft>
                        <a:buClr>
                          <a:schemeClr val="accent2"/>
                        </a:buClr>
                        <a:buSzTx/>
                        <a:buFont typeface="Wingdings" pitchFamily="2" charset="2"/>
                        <a:buNone/>
                        <a:tabLst/>
                      </a:pPr>
                      <a:r>
                        <a:rPr kumimoji="0" lang="tr-TR" sz="1600" b="1" i="0" u="none" strike="noStrike" cap="none" normalizeH="0" baseline="0" smtClean="0">
                          <a:ln>
                            <a:noFill/>
                          </a:ln>
                          <a:solidFill>
                            <a:schemeClr val="tx1"/>
                          </a:solidFill>
                          <a:effectLst/>
                          <a:latin typeface="Verdana" pitchFamily="34" charset="0"/>
                        </a:rPr>
                        <a:t>Bilgi ve iletişim</a:t>
                      </a:r>
                      <a:r>
                        <a:rPr kumimoji="0" lang="tr-TR" sz="1600" b="0" i="0" u="none" strike="noStrike" cap="none" normalizeH="0" baseline="0" smtClean="0">
                          <a:ln>
                            <a:noFill/>
                          </a:ln>
                          <a:solidFill>
                            <a:schemeClr val="tx1"/>
                          </a:solidFill>
                          <a:effectLst/>
                          <a:latin typeface="Verdana" pitchFamily="34" charset="0"/>
                        </a:rPr>
                        <a:t> </a:t>
                      </a:r>
                    </a:p>
                    <a:p>
                      <a:pPr marL="0" marR="0" lvl="0" indent="0" algn="ctr" defTabSz="914400" rtl="0" eaLnBrk="1" fontAlgn="base" latinLnBrk="0" hangingPunct="1">
                        <a:lnSpc>
                          <a:spcPct val="130000"/>
                        </a:lnSpc>
                        <a:spcBef>
                          <a:spcPct val="20000"/>
                        </a:spcBef>
                        <a:spcAft>
                          <a:spcPct val="0"/>
                        </a:spcAft>
                        <a:buClr>
                          <a:schemeClr val="accent2"/>
                        </a:buClr>
                        <a:buSzTx/>
                        <a:buFont typeface="Wingdings" pitchFamily="2" charset="2"/>
                        <a:buNone/>
                        <a:tabLst/>
                      </a:pPr>
                      <a:r>
                        <a:rPr kumimoji="0" lang="tr-TR" sz="1600" b="0" i="0" u="none" strike="noStrike" cap="none" normalizeH="0" baseline="0" smtClean="0">
                          <a:ln>
                            <a:noFill/>
                          </a:ln>
                          <a:solidFill>
                            <a:schemeClr val="tx1"/>
                          </a:solidFill>
                          <a:effectLst/>
                          <a:latin typeface="Verdana" pitchFamily="34" charset="0"/>
                        </a:rPr>
                        <a:t>Bankacılık ve finans </a:t>
                      </a:r>
                    </a:p>
                    <a:p>
                      <a:pPr marL="0" marR="0" lvl="0" indent="0" algn="ctr" defTabSz="914400" rtl="0" eaLnBrk="1" fontAlgn="base" latinLnBrk="0" hangingPunct="1">
                        <a:lnSpc>
                          <a:spcPct val="130000"/>
                        </a:lnSpc>
                        <a:spcBef>
                          <a:spcPct val="20000"/>
                        </a:spcBef>
                        <a:spcAft>
                          <a:spcPct val="0"/>
                        </a:spcAft>
                        <a:buClr>
                          <a:schemeClr val="accent2"/>
                        </a:buClr>
                        <a:buSzTx/>
                        <a:buFont typeface="Wingdings" pitchFamily="2" charset="2"/>
                        <a:buNone/>
                        <a:tabLst/>
                      </a:pPr>
                      <a:r>
                        <a:rPr kumimoji="0" lang="tr-TR" sz="1600" b="0" i="0" u="none" strike="noStrike" cap="none" normalizeH="0" baseline="0" smtClean="0">
                          <a:ln>
                            <a:noFill/>
                          </a:ln>
                          <a:solidFill>
                            <a:schemeClr val="tx1"/>
                          </a:solidFill>
                          <a:effectLst/>
                          <a:latin typeface="Verdana" pitchFamily="34" charset="0"/>
                        </a:rPr>
                        <a:t>Bayındırlık hizmetleri </a:t>
                      </a:r>
                    </a:p>
                    <a:p>
                      <a:pPr marL="0" marR="0" lvl="0" indent="0" algn="ctr" defTabSz="914400" rtl="0" eaLnBrk="1" fontAlgn="base" latinLnBrk="0" hangingPunct="1">
                        <a:lnSpc>
                          <a:spcPct val="130000"/>
                        </a:lnSpc>
                        <a:spcBef>
                          <a:spcPct val="20000"/>
                        </a:spcBef>
                        <a:spcAft>
                          <a:spcPct val="0"/>
                        </a:spcAft>
                        <a:buClr>
                          <a:schemeClr val="accent2"/>
                        </a:buClr>
                        <a:buSzTx/>
                        <a:buFont typeface="Wingdings" pitchFamily="2" charset="2"/>
                        <a:buNone/>
                        <a:tabLst/>
                      </a:pPr>
                      <a:r>
                        <a:rPr kumimoji="0" lang="tr-TR" sz="1600" b="0" i="0" u="none" strike="noStrike" cap="none" normalizeH="0" baseline="0" smtClean="0">
                          <a:ln>
                            <a:noFill/>
                          </a:ln>
                          <a:solidFill>
                            <a:schemeClr val="tx1"/>
                          </a:solidFill>
                          <a:effectLst/>
                          <a:latin typeface="Verdana" pitchFamily="34" charset="0"/>
                        </a:rPr>
                        <a:t>Federal ve yerel hizmetler</a:t>
                      </a:r>
                    </a:p>
                    <a:p>
                      <a:pPr marL="0" marR="0" lvl="0" indent="0" algn="ctr" defTabSz="914400" rtl="0" eaLnBrk="1" fontAlgn="base" latinLnBrk="0" hangingPunct="1">
                        <a:lnSpc>
                          <a:spcPct val="130000"/>
                        </a:lnSpc>
                        <a:spcBef>
                          <a:spcPct val="20000"/>
                        </a:spcBef>
                        <a:spcAft>
                          <a:spcPct val="0"/>
                        </a:spcAft>
                        <a:buClr>
                          <a:schemeClr val="accent2"/>
                        </a:buClr>
                        <a:buSzTx/>
                        <a:buFont typeface="Wingdings" pitchFamily="2" charset="2"/>
                        <a:buNone/>
                        <a:tabLst/>
                      </a:pPr>
                      <a:r>
                        <a:rPr kumimoji="0" lang="tr-TR" sz="1600" b="0" i="0" u="none" strike="noStrike" cap="none" normalizeH="0" baseline="0" smtClean="0">
                          <a:ln>
                            <a:noFill/>
                          </a:ln>
                          <a:solidFill>
                            <a:schemeClr val="tx1"/>
                          </a:solidFill>
                          <a:effectLst/>
                          <a:latin typeface="Verdana" pitchFamily="34" charset="0"/>
                        </a:rPr>
                        <a:t>Acil hizmetler (sağlık, itfaiye, vb.)</a:t>
                      </a:r>
                      <a:endParaRPr kumimoji="0" lang="tr-TR" sz="16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27" name="Text Box 45"/>
          <p:cNvSpPr txBox="1">
            <a:spLocks noChangeArrowheads="1"/>
          </p:cNvSpPr>
          <p:nvPr/>
        </p:nvSpPr>
        <p:spPr bwMode="auto">
          <a:xfrm>
            <a:off x="900113" y="6237288"/>
            <a:ext cx="7272337" cy="366712"/>
          </a:xfrm>
          <a:prstGeom prst="rect">
            <a:avLst/>
          </a:prstGeom>
          <a:noFill/>
          <a:ln w="9525" algn="ctr">
            <a:noFill/>
            <a:miter lim="800000"/>
            <a:headEnd/>
            <a:tailEnd/>
          </a:ln>
        </p:spPr>
        <p:txBody>
          <a:bodyPr>
            <a:spAutoFit/>
          </a:bodyPr>
          <a:lstStyle/>
          <a:p>
            <a:pPr algn="l">
              <a:spcBef>
                <a:spcPct val="50000"/>
              </a:spcBef>
            </a:pPr>
            <a:r>
              <a:rPr lang="tr-TR" sz="1200"/>
              <a:t>Kaynak: Brunner, E. M., Suter, M., Güvenlik Çalışmaları Merkezi, İsviçre</a:t>
            </a:r>
            <a:r>
              <a:rPr lang="tr-TR"/>
              <a:t>  </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5 Slayt Numarası Yer Tutucusu"/>
          <p:cNvSpPr>
            <a:spLocks noGrp="1"/>
          </p:cNvSpPr>
          <p:nvPr>
            <p:ph type="sldNum" sz="quarter" idx="12"/>
          </p:nvPr>
        </p:nvSpPr>
        <p:spPr>
          <a:noFill/>
        </p:spPr>
        <p:txBody>
          <a:bodyPr/>
          <a:lstStyle/>
          <a:p>
            <a:fld id="{A094A25B-8D6F-451E-86B8-055E39C46184}" type="slidenum">
              <a:rPr lang="en-US" smtClean="0"/>
              <a:pPr/>
              <a:t>33</a:t>
            </a:fld>
            <a:endParaRPr lang="en-US" smtClean="0"/>
          </a:p>
        </p:txBody>
      </p:sp>
      <p:sp>
        <p:nvSpPr>
          <p:cNvPr id="119811" name="Text Box 3"/>
          <p:cNvSpPr txBox="1">
            <a:spLocks noChangeArrowheads="1"/>
          </p:cNvSpPr>
          <p:nvPr/>
        </p:nvSpPr>
        <p:spPr bwMode="auto">
          <a:xfrm>
            <a:off x="1187450" y="1989138"/>
            <a:ext cx="719138" cy="2735262"/>
          </a:xfrm>
          <a:prstGeom prst="rect">
            <a:avLst/>
          </a:prstGeom>
          <a:solidFill>
            <a:srgbClr val="FF6600"/>
          </a:solidFill>
          <a:ln w="9525">
            <a:solidFill>
              <a:srgbClr val="000000"/>
            </a:solidFill>
            <a:miter lim="800000"/>
            <a:headEnd/>
            <a:tailEnd/>
          </a:ln>
        </p:spPr>
        <p:txBody>
          <a:bodyPr vert="eaVert"/>
          <a:lstStyle/>
          <a:p>
            <a:r>
              <a:rPr lang="tr-TR" altLang="ko-KR" sz="2400" b="1">
                <a:ea typeface="Batang" pitchFamily="18" charset="-127"/>
              </a:rPr>
              <a:t>Enerji</a:t>
            </a:r>
            <a:endParaRPr lang="tr-TR" sz="2400" b="1"/>
          </a:p>
        </p:txBody>
      </p:sp>
      <p:sp>
        <p:nvSpPr>
          <p:cNvPr id="119812" name="Text Box 4"/>
          <p:cNvSpPr txBox="1">
            <a:spLocks noChangeArrowheads="1"/>
          </p:cNvSpPr>
          <p:nvPr/>
        </p:nvSpPr>
        <p:spPr bwMode="auto">
          <a:xfrm>
            <a:off x="4716463" y="1989138"/>
            <a:ext cx="792162" cy="2735262"/>
          </a:xfrm>
          <a:prstGeom prst="rect">
            <a:avLst/>
          </a:prstGeom>
          <a:solidFill>
            <a:srgbClr val="FFFF00"/>
          </a:solidFill>
          <a:ln w="9525">
            <a:solidFill>
              <a:srgbClr val="000000"/>
            </a:solidFill>
            <a:miter lim="800000"/>
            <a:headEnd/>
            <a:tailEnd/>
          </a:ln>
        </p:spPr>
        <p:txBody>
          <a:bodyPr vert="eaVert"/>
          <a:lstStyle/>
          <a:p>
            <a:r>
              <a:rPr lang="tr-TR" altLang="ko-KR" sz="2400" b="1">
                <a:ea typeface="Batang" pitchFamily="18" charset="-127"/>
              </a:rPr>
              <a:t>Finans</a:t>
            </a:r>
            <a:endParaRPr lang="tr-TR" sz="2400" b="1"/>
          </a:p>
        </p:txBody>
      </p:sp>
      <p:sp>
        <p:nvSpPr>
          <p:cNvPr id="119813" name="Text Box 5"/>
          <p:cNvSpPr txBox="1">
            <a:spLocks noChangeArrowheads="1"/>
          </p:cNvSpPr>
          <p:nvPr/>
        </p:nvSpPr>
        <p:spPr bwMode="auto">
          <a:xfrm>
            <a:off x="3492500" y="1989138"/>
            <a:ext cx="792163" cy="2735262"/>
          </a:xfrm>
          <a:prstGeom prst="rect">
            <a:avLst/>
          </a:prstGeom>
          <a:solidFill>
            <a:srgbClr val="CCFFFF"/>
          </a:solidFill>
          <a:ln w="9525">
            <a:solidFill>
              <a:srgbClr val="000000"/>
            </a:solidFill>
            <a:miter lim="800000"/>
            <a:headEnd/>
            <a:tailEnd/>
          </a:ln>
        </p:spPr>
        <p:txBody>
          <a:bodyPr vert="eaVert"/>
          <a:lstStyle/>
          <a:p>
            <a:r>
              <a:rPr lang="tr-TR" altLang="ko-KR" sz="2400" b="1"/>
              <a:t>Gıda</a:t>
            </a:r>
            <a:endParaRPr lang="tr-TR" sz="2400" b="1"/>
          </a:p>
        </p:txBody>
      </p:sp>
      <p:sp>
        <p:nvSpPr>
          <p:cNvPr id="119814" name="Text Box 6"/>
          <p:cNvSpPr txBox="1">
            <a:spLocks noChangeArrowheads="1"/>
          </p:cNvSpPr>
          <p:nvPr/>
        </p:nvSpPr>
        <p:spPr bwMode="auto">
          <a:xfrm>
            <a:off x="5876925" y="1989138"/>
            <a:ext cx="782638" cy="2735262"/>
          </a:xfrm>
          <a:prstGeom prst="rect">
            <a:avLst/>
          </a:prstGeom>
          <a:solidFill>
            <a:srgbClr val="CCFF99"/>
          </a:solidFill>
          <a:ln w="9525">
            <a:solidFill>
              <a:srgbClr val="000000"/>
            </a:solidFill>
            <a:miter lim="800000"/>
            <a:headEnd/>
            <a:tailEnd/>
          </a:ln>
        </p:spPr>
        <p:txBody>
          <a:bodyPr vert="eaVert"/>
          <a:lstStyle/>
          <a:p>
            <a:r>
              <a:rPr lang="tr-TR" altLang="ko-KR" sz="2400" b="1"/>
              <a:t>Sağlık</a:t>
            </a:r>
            <a:endParaRPr lang="tr-TR" sz="2400" b="1"/>
          </a:p>
        </p:txBody>
      </p:sp>
      <p:sp>
        <p:nvSpPr>
          <p:cNvPr id="119815" name="Text Box 7"/>
          <p:cNvSpPr txBox="1">
            <a:spLocks noChangeArrowheads="1"/>
          </p:cNvSpPr>
          <p:nvPr/>
        </p:nvSpPr>
        <p:spPr bwMode="auto">
          <a:xfrm>
            <a:off x="2339975" y="1989138"/>
            <a:ext cx="752475" cy="2735262"/>
          </a:xfrm>
          <a:prstGeom prst="rect">
            <a:avLst/>
          </a:prstGeom>
          <a:solidFill>
            <a:srgbClr val="FFCCFF"/>
          </a:solidFill>
          <a:ln w="9525">
            <a:solidFill>
              <a:srgbClr val="000000"/>
            </a:solidFill>
            <a:miter lim="800000"/>
            <a:headEnd/>
            <a:tailEnd/>
          </a:ln>
        </p:spPr>
        <p:txBody>
          <a:bodyPr vert="eaVert"/>
          <a:lstStyle/>
          <a:p>
            <a:r>
              <a:rPr lang="tr-TR" altLang="ko-KR" sz="2400" b="1">
                <a:ea typeface="Batang" pitchFamily="18" charset="-127"/>
              </a:rPr>
              <a:t>Su</a:t>
            </a:r>
            <a:endParaRPr lang="tr-TR" sz="2400" b="1"/>
          </a:p>
        </p:txBody>
      </p:sp>
      <p:sp>
        <p:nvSpPr>
          <p:cNvPr id="119816" name="Text Box 8"/>
          <p:cNvSpPr txBox="1">
            <a:spLocks noChangeArrowheads="1"/>
          </p:cNvSpPr>
          <p:nvPr/>
        </p:nvSpPr>
        <p:spPr bwMode="auto">
          <a:xfrm>
            <a:off x="7019925" y="1989138"/>
            <a:ext cx="792163" cy="2735262"/>
          </a:xfrm>
          <a:prstGeom prst="rect">
            <a:avLst/>
          </a:prstGeom>
          <a:solidFill>
            <a:srgbClr val="3399FF"/>
          </a:solidFill>
          <a:ln w="9525">
            <a:solidFill>
              <a:srgbClr val="000000"/>
            </a:solidFill>
            <a:miter lim="800000"/>
            <a:headEnd/>
            <a:tailEnd/>
          </a:ln>
        </p:spPr>
        <p:txBody>
          <a:bodyPr vert="eaVert"/>
          <a:lstStyle/>
          <a:p>
            <a:r>
              <a:rPr lang="tr-TR" altLang="ko-KR" sz="2400" b="1">
                <a:ea typeface="Batang" pitchFamily="18" charset="-127"/>
              </a:rPr>
              <a:t>…………</a:t>
            </a:r>
            <a:endParaRPr lang="tr-TR" sz="2400" b="1"/>
          </a:p>
        </p:txBody>
      </p:sp>
      <p:sp>
        <p:nvSpPr>
          <p:cNvPr id="119817" name="Rectangle 9"/>
          <p:cNvSpPr>
            <a:spLocks noChangeArrowheads="1"/>
          </p:cNvSpPr>
          <p:nvPr/>
        </p:nvSpPr>
        <p:spPr bwMode="auto">
          <a:xfrm>
            <a:off x="684213" y="4724400"/>
            <a:ext cx="7632700" cy="1081088"/>
          </a:xfrm>
          <a:prstGeom prst="rect">
            <a:avLst/>
          </a:prstGeom>
          <a:gradFill rotWithShape="1">
            <a:gsLst>
              <a:gs pos="0">
                <a:srgbClr val="FF0000"/>
              </a:gs>
              <a:gs pos="100000">
                <a:srgbClr val="FFFFFF"/>
              </a:gs>
            </a:gsLst>
            <a:lin ang="5400000" scaled="1"/>
          </a:gradFill>
          <a:ln w="38100">
            <a:solidFill>
              <a:srgbClr val="000000"/>
            </a:solidFill>
            <a:miter lim="800000"/>
            <a:headEnd/>
            <a:tailEnd/>
          </a:ln>
        </p:spPr>
        <p:txBody>
          <a:bodyPr/>
          <a:lstStyle/>
          <a:p>
            <a:endParaRPr lang="tr-TR" altLang="ko-KR" sz="1400">
              <a:ea typeface="Batang" pitchFamily="18" charset="-127"/>
            </a:endParaRPr>
          </a:p>
          <a:p>
            <a:r>
              <a:rPr lang="tr-TR" altLang="ko-KR" sz="3600" b="1"/>
              <a:t>BİLGİ ve İLETİŞİM</a:t>
            </a:r>
          </a:p>
        </p:txBody>
      </p:sp>
      <p:sp>
        <p:nvSpPr>
          <p:cNvPr id="14346" name="Rectangle 11"/>
          <p:cNvSpPr>
            <a:spLocks noGrp="1" noChangeArrowheads="1"/>
          </p:cNvSpPr>
          <p:nvPr>
            <p:ph type="title"/>
          </p:nvPr>
        </p:nvSpPr>
        <p:spPr>
          <a:xfrm>
            <a:off x="2195736" y="692696"/>
            <a:ext cx="4752975" cy="641350"/>
          </a:xfrm>
          <a:noFill/>
        </p:spPr>
        <p:txBody>
          <a:bodyPr/>
          <a:lstStyle/>
          <a:p>
            <a:pPr eaLnBrk="1" hangingPunct="1"/>
            <a:r>
              <a:rPr lang="tr-TR" sz="3200" b="1" dirty="0" smtClean="0">
                <a:solidFill>
                  <a:srgbClr val="C00000"/>
                </a:solidFill>
              </a:rPr>
              <a:t>Kritik Altyapılar</a:t>
            </a:r>
            <a:endParaRPr lang="en-US" sz="3200" b="1" dirty="0" smtClean="0">
              <a:solidFill>
                <a:srgbClr val="C00000"/>
              </a:solidFill>
            </a:endParaRPr>
          </a:p>
        </p:txBody>
      </p:sp>
      <p:sp>
        <p:nvSpPr>
          <p:cNvPr id="14347" name="Text Box 12"/>
          <p:cNvSpPr txBox="1">
            <a:spLocks noChangeArrowheads="1"/>
          </p:cNvSpPr>
          <p:nvPr/>
        </p:nvSpPr>
        <p:spPr bwMode="auto">
          <a:xfrm>
            <a:off x="900113" y="6308725"/>
            <a:ext cx="7127875" cy="274638"/>
          </a:xfrm>
          <a:prstGeom prst="rect">
            <a:avLst/>
          </a:prstGeom>
          <a:noFill/>
          <a:ln w="9525" algn="ctr">
            <a:noFill/>
            <a:miter lim="800000"/>
            <a:headEnd/>
            <a:tailEnd/>
          </a:ln>
        </p:spPr>
        <p:txBody>
          <a:bodyPr>
            <a:spAutoFit/>
          </a:bodyPr>
          <a:lstStyle/>
          <a:p>
            <a:pPr algn="l">
              <a:spcBef>
                <a:spcPct val="50000"/>
              </a:spcBef>
            </a:pPr>
            <a:r>
              <a:rPr lang="tr-TR" sz="1200"/>
              <a:t>Kaynak: Canbay, C., Kritik Altyapıların Korunması, CEBIT 2008 </a:t>
            </a:r>
            <a:endParaRPr lang="en-US"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9811"/>
                                        </p:tgtEl>
                                        <p:attrNameLst>
                                          <p:attrName>style.visibility</p:attrName>
                                        </p:attrNameLst>
                                      </p:cBhvr>
                                      <p:to>
                                        <p:strVal val="visible"/>
                                      </p:to>
                                    </p:set>
                                    <p:animEffect transition="in" filter="slide(fromBottom)">
                                      <p:cBhvr>
                                        <p:cTn id="7" dur="500"/>
                                        <p:tgtEl>
                                          <p:spTgt spid="1198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19815"/>
                                        </p:tgtEl>
                                        <p:attrNameLst>
                                          <p:attrName>style.visibility</p:attrName>
                                        </p:attrNameLst>
                                      </p:cBhvr>
                                      <p:to>
                                        <p:strVal val="visible"/>
                                      </p:to>
                                    </p:set>
                                    <p:animEffect transition="in" filter="slide(fromBottom)">
                                      <p:cBhvr>
                                        <p:cTn id="12" dur="500"/>
                                        <p:tgtEl>
                                          <p:spTgt spid="11981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19813"/>
                                        </p:tgtEl>
                                        <p:attrNameLst>
                                          <p:attrName>style.visibility</p:attrName>
                                        </p:attrNameLst>
                                      </p:cBhvr>
                                      <p:to>
                                        <p:strVal val="visible"/>
                                      </p:to>
                                    </p:set>
                                    <p:animEffect transition="in" filter="slide(fromBottom)">
                                      <p:cBhvr>
                                        <p:cTn id="17" dur="500"/>
                                        <p:tgtEl>
                                          <p:spTgt spid="11981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19812"/>
                                        </p:tgtEl>
                                        <p:attrNameLst>
                                          <p:attrName>style.visibility</p:attrName>
                                        </p:attrNameLst>
                                      </p:cBhvr>
                                      <p:to>
                                        <p:strVal val="visible"/>
                                      </p:to>
                                    </p:set>
                                    <p:animEffect transition="in" filter="slide(fromBottom)">
                                      <p:cBhvr>
                                        <p:cTn id="22" dur="500"/>
                                        <p:tgtEl>
                                          <p:spTgt spid="119812"/>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19814"/>
                                        </p:tgtEl>
                                        <p:attrNameLst>
                                          <p:attrName>style.visibility</p:attrName>
                                        </p:attrNameLst>
                                      </p:cBhvr>
                                      <p:to>
                                        <p:strVal val="visible"/>
                                      </p:to>
                                    </p:set>
                                    <p:animEffect transition="in" filter="slide(fromBottom)">
                                      <p:cBhvr>
                                        <p:cTn id="27" dur="500"/>
                                        <p:tgtEl>
                                          <p:spTgt spid="119814"/>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19816"/>
                                        </p:tgtEl>
                                        <p:attrNameLst>
                                          <p:attrName>style.visibility</p:attrName>
                                        </p:attrNameLst>
                                      </p:cBhvr>
                                      <p:to>
                                        <p:strVal val="visible"/>
                                      </p:to>
                                    </p:set>
                                    <p:animEffect transition="in" filter="slide(fromBottom)">
                                      <p:cBhvr>
                                        <p:cTn id="32" dur="500"/>
                                        <p:tgtEl>
                                          <p:spTgt spid="11981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9817"/>
                                        </p:tgtEl>
                                        <p:attrNameLst>
                                          <p:attrName>style.visibility</p:attrName>
                                        </p:attrNameLst>
                                      </p:cBhvr>
                                      <p:to>
                                        <p:strVal val="visible"/>
                                      </p:to>
                                    </p:set>
                                    <p:anim calcmode="lin" valueType="num">
                                      <p:cBhvr additive="base">
                                        <p:cTn id="37" dur="500" fill="hold"/>
                                        <p:tgtEl>
                                          <p:spTgt spid="119817"/>
                                        </p:tgtEl>
                                        <p:attrNameLst>
                                          <p:attrName>ppt_x</p:attrName>
                                        </p:attrNameLst>
                                      </p:cBhvr>
                                      <p:tavLst>
                                        <p:tav tm="0">
                                          <p:val>
                                            <p:strVal val="#ppt_x"/>
                                          </p:val>
                                        </p:tav>
                                        <p:tav tm="100000">
                                          <p:val>
                                            <p:strVal val="#ppt_x"/>
                                          </p:val>
                                        </p:tav>
                                      </p:tavLst>
                                    </p:anim>
                                    <p:anim calcmode="lin" valueType="num">
                                      <p:cBhvr additive="base">
                                        <p:cTn id="38" dur="500" fill="hold"/>
                                        <p:tgtEl>
                                          <p:spTgt spid="1198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animBg="1"/>
      <p:bldP spid="119812" grpId="0" animBg="1"/>
      <p:bldP spid="119813" grpId="0" animBg="1"/>
      <p:bldP spid="119814" grpId="0" animBg="1"/>
      <p:bldP spid="119815" grpId="0" animBg="1"/>
      <p:bldP spid="119816" grpId="0" animBg="1"/>
      <p:bldP spid="1198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5 Slayt Numarası Yer Tutucusu"/>
          <p:cNvSpPr>
            <a:spLocks noGrp="1"/>
          </p:cNvSpPr>
          <p:nvPr>
            <p:ph type="sldNum" sz="quarter" idx="12"/>
          </p:nvPr>
        </p:nvSpPr>
        <p:spPr>
          <a:noFill/>
        </p:spPr>
        <p:txBody>
          <a:bodyPr/>
          <a:lstStyle/>
          <a:p>
            <a:fld id="{C094C214-9DC9-4B37-A0BE-BF11AF638312}" type="slidenum">
              <a:rPr lang="en-US" smtClean="0"/>
              <a:pPr/>
              <a:t>34</a:t>
            </a:fld>
            <a:endParaRPr lang="en-US" smtClean="0"/>
          </a:p>
        </p:txBody>
      </p:sp>
      <p:sp>
        <p:nvSpPr>
          <p:cNvPr id="15363" name="Rectangle 2"/>
          <p:cNvSpPr>
            <a:spLocks noGrp="1" noChangeArrowheads="1"/>
          </p:cNvSpPr>
          <p:nvPr>
            <p:ph type="title"/>
          </p:nvPr>
        </p:nvSpPr>
        <p:spPr>
          <a:xfrm>
            <a:off x="1979712" y="836712"/>
            <a:ext cx="6840761" cy="568325"/>
          </a:xfrm>
        </p:spPr>
        <p:txBody>
          <a:bodyPr/>
          <a:lstStyle/>
          <a:p>
            <a:pPr eaLnBrk="1" hangingPunct="1"/>
            <a:r>
              <a:rPr lang="tr-TR" sz="2800" b="1" dirty="0" smtClean="0">
                <a:solidFill>
                  <a:srgbClr val="C00000"/>
                </a:solidFill>
              </a:rPr>
              <a:t>Kritik Altyapıların Korunması</a:t>
            </a:r>
            <a:endParaRPr lang="en-US" sz="2800" b="1" dirty="0" smtClean="0">
              <a:solidFill>
                <a:srgbClr val="C00000"/>
              </a:solidFill>
            </a:endParaRPr>
          </a:p>
        </p:txBody>
      </p:sp>
      <p:sp>
        <p:nvSpPr>
          <p:cNvPr id="15364" name="Rectangle 3"/>
          <p:cNvSpPr>
            <a:spLocks noGrp="1" noChangeArrowheads="1"/>
          </p:cNvSpPr>
          <p:nvPr>
            <p:ph type="body" idx="1"/>
          </p:nvPr>
        </p:nvSpPr>
        <p:spPr>
          <a:xfrm>
            <a:off x="539750" y="1773238"/>
            <a:ext cx="8531225" cy="2755900"/>
          </a:xfrm>
        </p:spPr>
        <p:txBody>
          <a:bodyPr/>
          <a:lstStyle/>
          <a:p>
            <a:pPr marL="271463" indent="-271463" eaLnBrk="1" hangingPunct="1">
              <a:lnSpc>
                <a:spcPct val="120000"/>
              </a:lnSpc>
              <a:buClr>
                <a:schemeClr val="tx1"/>
              </a:buClr>
              <a:buFontTx/>
              <a:buChar char="•"/>
              <a:tabLst>
                <a:tab pos="266700" algn="l"/>
              </a:tabLst>
            </a:pPr>
            <a:r>
              <a:rPr lang="tr-TR" sz="1800" smtClean="0"/>
              <a:t>Çökme, saldırı, kaza gibi durumlarda </a:t>
            </a:r>
          </a:p>
          <a:p>
            <a:pPr marL="271463" indent="-271463" eaLnBrk="1" hangingPunct="1">
              <a:lnSpc>
                <a:spcPct val="120000"/>
              </a:lnSpc>
              <a:buClr>
                <a:schemeClr val="tx1"/>
              </a:buClr>
              <a:buFontTx/>
              <a:buNone/>
              <a:tabLst>
                <a:tab pos="266700" algn="l"/>
              </a:tabLst>
            </a:pPr>
            <a:endParaRPr lang="tr-TR" sz="1200" smtClean="0"/>
          </a:p>
          <a:p>
            <a:pPr marL="271463" indent="-271463" eaLnBrk="1" hangingPunct="1">
              <a:lnSpc>
                <a:spcPct val="120000"/>
              </a:lnSpc>
              <a:buClr>
                <a:schemeClr val="tx1"/>
              </a:buClr>
              <a:buFontTx/>
              <a:buChar char="•"/>
              <a:tabLst>
                <a:tab pos="266700" algn="l"/>
              </a:tabLst>
            </a:pPr>
            <a:r>
              <a:rPr lang="tr-TR" sz="1800" u="sng" smtClean="0"/>
              <a:t>Kritik altyapıların performanslarının</a:t>
            </a:r>
            <a:r>
              <a:rPr lang="tr-TR" sz="1800" smtClean="0"/>
              <a:t> </a:t>
            </a:r>
            <a:r>
              <a:rPr lang="tr-TR" sz="1800" u="sng" smtClean="0"/>
              <a:t>belirli bir kalite düzeyinin üzerinde kalmasını</a:t>
            </a:r>
            <a:r>
              <a:rPr lang="tr-TR" sz="1800" smtClean="0"/>
              <a:t> ve </a:t>
            </a:r>
            <a:r>
              <a:rPr lang="tr-TR" sz="1800" u="sng" smtClean="0"/>
              <a:t>zararların asgari düzeyde tutulmasını</a:t>
            </a:r>
            <a:r>
              <a:rPr lang="tr-TR" sz="1800" smtClean="0"/>
              <a:t> sağlamak için </a:t>
            </a:r>
          </a:p>
          <a:p>
            <a:pPr marL="271463" indent="-271463" eaLnBrk="1" hangingPunct="1">
              <a:lnSpc>
                <a:spcPct val="120000"/>
              </a:lnSpc>
              <a:buClr>
                <a:schemeClr val="tx1"/>
              </a:buClr>
              <a:buFontTx/>
              <a:buNone/>
              <a:tabLst>
                <a:tab pos="266700" algn="l"/>
              </a:tabLst>
            </a:pPr>
            <a:endParaRPr lang="tr-TR" sz="1200" smtClean="0"/>
          </a:p>
          <a:p>
            <a:pPr marL="271463" indent="-271463" eaLnBrk="1" hangingPunct="1">
              <a:lnSpc>
                <a:spcPct val="120000"/>
              </a:lnSpc>
              <a:buClr>
                <a:schemeClr val="tx1"/>
              </a:buClr>
              <a:buFontTx/>
              <a:buChar char="•"/>
              <a:tabLst>
                <a:tab pos="266700" algn="l"/>
              </a:tabLst>
            </a:pPr>
            <a:r>
              <a:rPr lang="tr-TR" sz="1800" smtClean="0"/>
              <a:t>Altyapı sahiplerinin, işletmecilerin, üreticilerin, kullanıcıların, düzenleyici kurumların ve hükümetlerin yaptıkları faaliyetler bütünü</a:t>
            </a:r>
          </a:p>
        </p:txBody>
      </p:sp>
      <p:sp>
        <p:nvSpPr>
          <p:cNvPr id="15365" name="Rectangle 4"/>
          <p:cNvSpPr>
            <a:spLocks noChangeArrowheads="1"/>
          </p:cNvSpPr>
          <p:nvPr/>
        </p:nvSpPr>
        <p:spPr bwMode="auto">
          <a:xfrm>
            <a:off x="358775" y="4724400"/>
            <a:ext cx="8534400" cy="1231900"/>
          </a:xfrm>
          <a:prstGeom prst="rect">
            <a:avLst/>
          </a:prstGeom>
          <a:solidFill>
            <a:srgbClr val="FF99CC">
              <a:alpha val="34901"/>
            </a:srgbClr>
          </a:solidFill>
          <a:ln w="9525" algn="ctr">
            <a:solidFill>
              <a:schemeClr val="tx1"/>
            </a:solidFill>
            <a:miter lim="800000"/>
            <a:headEnd/>
            <a:tailEnd/>
          </a:ln>
        </p:spPr>
        <p:txBody>
          <a:bodyPr>
            <a:spAutoFit/>
          </a:bodyPr>
          <a:lstStyle/>
          <a:p>
            <a:r>
              <a:rPr lang="tr-TR" sz="1200"/>
              <a:t>  </a:t>
            </a:r>
          </a:p>
          <a:p>
            <a:pPr>
              <a:lnSpc>
                <a:spcPct val="130000"/>
              </a:lnSpc>
            </a:pPr>
            <a:r>
              <a:rPr lang="tr-TR">
                <a:solidFill>
                  <a:srgbClr val="FF0000"/>
                </a:solidFill>
              </a:rPr>
              <a:t>Tüm kritik altyapıları/sektörleri kapsayan bütünsel bir yaklaşım </a:t>
            </a:r>
            <a:r>
              <a:rPr lang="tr-TR"/>
              <a:t>gerektirmektedir</a:t>
            </a:r>
          </a:p>
          <a:p>
            <a:pPr>
              <a:lnSpc>
                <a:spcPct val="110000"/>
              </a:lnSpc>
            </a:pPr>
            <a:r>
              <a:rPr lang="tr-TR" sz="1400"/>
              <a:t> </a:t>
            </a:r>
            <a:endParaRPr lang="tr-TR" sz="1200" i="1">
              <a:solidFill>
                <a:srgbClr val="FF0000"/>
              </a:solidFill>
            </a:endParaRPr>
          </a:p>
        </p:txBody>
      </p:sp>
      <p:sp>
        <p:nvSpPr>
          <p:cNvPr id="15366" name="Text Box 5"/>
          <p:cNvSpPr txBox="1">
            <a:spLocks noChangeArrowheads="1"/>
          </p:cNvSpPr>
          <p:nvPr/>
        </p:nvSpPr>
        <p:spPr bwMode="auto">
          <a:xfrm>
            <a:off x="900113" y="6308725"/>
            <a:ext cx="6119812" cy="274638"/>
          </a:xfrm>
          <a:prstGeom prst="rect">
            <a:avLst/>
          </a:prstGeom>
          <a:noFill/>
          <a:ln w="9525" algn="ctr">
            <a:noFill/>
            <a:miter lim="800000"/>
            <a:headEnd/>
            <a:tailEnd/>
          </a:ln>
        </p:spPr>
        <p:txBody>
          <a:bodyPr>
            <a:spAutoFit/>
          </a:bodyPr>
          <a:lstStyle/>
          <a:p>
            <a:pPr algn="l">
              <a:spcBef>
                <a:spcPct val="50000"/>
              </a:spcBef>
            </a:pPr>
            <a:r>
              <a:rPr lang="tr-TR" sz="1200"/>
              <a:t>Kaynak: AB Komisyonu</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5 Slayt Numarası Yer Tutucusu"/>
          <p:cNvSpPr>
            <a:spLocks noGrp="1"/>
          </p:cNvSpPr>
          <p:nvPr>
            <p:ph type="sldNum" sz="quarter" idx="12"/>
          </p:nvPr>
        </p:nvSpPr>
        <p:spPr>
          <a:noFill/>
        </p:spPr>
        <p:txBody>
          <a:bodyPr/>
          <a:lstStyle/>
          <a:p>
            <a:fld id="{985D3970-D8F9-4028-9594-5D8838FFCD29}" type="slidenum">
              <a:rPr lang="en-US" smtClean="0"/>
              <a:pPr/>
              <a:t>35</a:t>
            </a:fld>
            <a:endParaRPr lang="en-US" smtClean="0"/>
          </a:p>
        </p:txBody>
      </p:sp>
      <p:sp>
        <p:nvSpPr>
          <p:cNvPr id="16387" name="Rectangle 2"/>
          <p:cNvSpPr>
            <a:spLocks noGrp="1" noChangeArrowheads="1"/>
          </p:cNvSpPr>
          <p:nvPr>
            <p:ph type="title"/>
          </p:nvPr>
        </p:nvSpPr>
        <p:spPr>
          <a:xfrm>
            <a:off x="2123728" y="548680"/>
            <a:ext cx="5483225" cy="712788"/>
          </a:xfrm>
        </p:spPr>
        <p:txBody>
          <a:bodyPr/>
          <a:lstStyle/>
          <a:p>
            <a:pPr eaLnBrk="1" hangingPunct="1"/>
            <a:r>
              <a:rPr lang="tr-TR" sz="3200" b="1" dirty="0" smtClean="0">
                <a:solidFill>
                  <a:srgbClr val="C00000"/>
                </a:solidFill>
              </a:rPr>
              <a:t>Siber Tehdit Araçları</a:t>
            </a:r>
          </a:p>
        </p:txBody>
      </p:sp>
      <p:sp>
        <p:nvSpPr>
          <p:cNvPr id="16388" name="Rectangle 3"/>
          <p:cNvSpPr>
            <a:spLocks noGrp="1" noChangeArrowheads="1"/>
          </p:cNvSpPr>
          <p:nvPr>
            <p:ph type="body" idx="1"/>
          </p:nvPr>
        </p:nvSpPr>
        <p:spPr>
          <a:xfrm>
            <a:off x="1187450" y="1844675"/>
            <a:ext cx="4384682" cy="4267200"/>
          </a:xfrm>
        </p:spPr>
        <p:txBody>
          <a:bodyPr/>
          <a:lstStyle/>
          <a:p>
            <a:pPr indent="-284163" eaLnBrk="1" hangingPunct="1">
              <a:lnSpc>
                <a:spcPct val="130000"/>
              </a:lnSpc>
              <a:buSzPct val="110000"/>
              <a:buFontTx/>
              <a:buChar char="•"/>
            </a:pPr>
            <a:r>
              <a:rPr lang="tr-TR" sz="1400" dirty="0" smtClean="0"/>
              <a:t>Hizmetin engellenmesi saldırıları (</a:t>
            </a:r>
            <a:r>
              <a:rPr lang="tr-TR" sz="1400" dirty="0" err="1" smtClean="0"/>
              <a:t>DoS</a:t>
            </a:r>
            <a:r>
              <a:rPr lang="tr-TR" sz="1400" dirty="0" smtClean="0"/>
              <a:t>, </a:t>
            </a:r>
            <a:r>
              <a:rPr lang="tr-TR" sz="1400" dirty="0" err="1" smtClean="0"/>
              <a:t>DDoS</a:t>
            </a:r>
            <a:r>
              <a:rPr lang="tr-TR" sz="1400" dirty="0" smtClean="0"/>
              <a:t>)</a:t>
            </a:r>
          </a:p>
          <a:p>
            <a:pPr indent="-284163" eaLnBrk="1" hangingPunct="1">
              <a:lnSpc>
                <a:spcPct val="130000"/>
              </a:lnSpc>
              <a:buSzPct val="110000"/>
              <a:buFontTx/>
              <a:buChar char="•"/>
            </a:pPr>
            <a:r>
              <a:rPr lang="tr-TR" sz="1400" dirty="0" smtClean="0"/>
              <a:t>Bilgisayar virüsleri</a:t>
            </a:r>
          </a:p>
          <a:p>
            <a:pPr indent="-284163" eaLnBrk="1" hangingPunct="1">
              <a:lnSpc>
                <a:spcPct val="130000"/>
              </a:lnSpc>
              <a:buSzPct val="110000"/>
              <a:buFontTx/>
              <a:buChar char="•"/>
            </a:pPr>
            <a:r>
              <a:rPr lang="tr-TR" sz="1400" dirty="0" smtClean="0"/>
              <a:t>Kurtçuk (</a:t>
            </a:r>
            <a:r>
              <a:rPr lang="tr-TR" sz="1400" dirty="0" err="1" smtClean="0"/>
              <a:t>worm</a:t>
            </a:r>
            <a:r>
              <a:rPr lang="tr-TR" sz="1400" dirty="0" smtClean="0"/>
              <a:t>)</a:t>
            </a:r>
          </a:p>
          <a:p>
            <a:pPr indent="-284163" eaLnBrk="1" hangingPunct="1">
              <a:lnSpc>
                <a:spcPct val="130000"/>
              </a:lnSpc>
              <a:buSzPct val="110000"/>
              <a:buFontTx/>
              <a:buChar char="•"/>
            </a:pPr>
            <a:r>
              <a:rPr lang="tr-TR" sz="1400" dirty="0" smtClean="0"/>
              <a:t>Truva atı (</a:t>
            </a:r>
            <a:r>
              <a:rPr lang="tr-TR" sz="1400" dirty="0" err="1" smtClean="0"/>
              <a:t>trojan</a:t>
            </a:r>
            <a:r>
              <a:rPr lang="tr-TR" sz="1400" dirty="0" smtClean="0"/>
              <a:t>)</a:t>
            </a:r>
          </a:p>
          <a:p>
            <a:pPr indent="-284163" eaLnBrk="1" hangingPunct="1">
              <a:lnSpc>
                <a:spcPct val="130000"/>
              </a:lnSpc>
              <a:buSzPct val="110000"/>
              <a:buFontTx/>
              <a:buChar char="•"/>
            </a:pPr>
            <a:r>
              <a:rPr lang="tr-TR" sz="1400" dirty="0" smtClean="0"/>
              <a:t>Klavye izleme (</a:t>
            </a:r>
            <a:r>
              <a:rPr lang="tr-TR" sz="1400" dirty="0" err="1" smtClean="0"/>
              <a:t>key</a:t>
            </a:r>
            <a:r>
              <a:rPr lang="tr-TR" sz="1400" dirty="0" smtClean="0"/>
              <a:t> </a:t>
            </a:r>
            <a:r>
              <a:rPr lang="tr-TR" sz="1400" dirty="0" err="1" smtClean="0"/>
              <a:t>logger</a:t>
            </a:r>
            <a:r>
              <a:rPr lang="tr-TR" sz="1400" dirty="0" smtClean="0"/>
              <a:t>) yazılımları</a:t>
            </a:r>
          </a:p>
          <a:p>
            <a:pPr indent="-284163" eaLnBrk="1" hangingPunct="1">
              <a:lnSpc>
                <a:spcPct val="130000"/>
              </a:lnSpc>
              <a:buSzPct val="110000"/>
              <a:buFontTx/>
              <a:buChar char="•"/>
            </a:pPr>
            <a:r>
              <a:rPr lang="tr-TR" sz="1400" dirty="0" smtClean="0"/>
              <a:t>İstem dışı ticari tanıtım (</a:t>
            </a:r>
            <a:r>
              <a:rPr lang="tr-TR" sz="1400" dirty="0" err="1" smtClean="0"/>
              <a:t>adware</a:t>
            </a:r>
            <a:r>
              <a:rPr lang="tr-TR" sz="1400" dirty="0" smtClean="0"/>
              <a:t>) yazılımları</a:t>
            </a:r>
          </a:p>
          <a:p>
            <a:pPr indent="-284163" eaLnBrk="1" hangingPunct="1">
              <a:lnSpc>
                <a:spcPct val="130000"/>
              </a:lnSpc>
              <a:buSzPct val="110000"/>
              <a:buFontTx/>
              <a:buChar char="•"/>
            </a:pPr>
            <a:r>
              <a:rPr lang="tr-TR" sz="1400" dirty="0" smtClean="0"/>
              <a:t>Casus / köstebek (</a:t>
            </a:r>
            <a:r>
              <a:rPr lang="tr-TR" sz="1400" dirty="0" err="1" smtClean="0"/>
              <a:t>spyware</a:t>
            </a:r>
            <a:r>
              <a:rPr lang="tr-TR" sz="1400" dirty="0" smtClean="0"/>
              <a:t>) yazılımlar</a:t>
            </a:r>
          </a:p>
          <a:p>
            <a:pPr indent="-284163" eaLnBrk="1" hangingPunct="1">
              <a:lnSpc>
                <a:spcPct val="130000"/>
              </a:lnSpc>
              <a:buSzPct val="110000"/>
              <a:buFontTx/>
              <a:buChar char="•"/>
            </a:pPr>
            <a:r>
              <a:rPr lang="tr-TR" sz="1400" dirty="0" smtClean="0"/>
              <a:t>Yemleme (</a:t>
            </a:r>
            <a:r>
              <a:rPr lang="tr-TR" sz="1400" dirty="0" err="1" smtClean="0"/>
              <a:t>phishing</a:t>
            </a:r>
            <a:r>
              <a:rPr lang="tr-TR" sz="1400" dirty="0" smtClean="0"/>
              <a:t>)</a:t>
            </a:r>
          </a:p>
          <a:p>
            <a:pPr indent="-284163" eaLnBrk="1" hangingPunct="1">
              <a:lnSpc>
                <a:spcPct val="130000"/>
              </a:lnSpc>
              <a:buSzPct val="110000"/>
              <a:buFontTx/>
              <a:buChar char="•"/>
            </a:pPr>
            <a:r>
              <a:rPr lang="tr-TR" sz="1400" dirty="0" smtClean="0"/>
              <a:t>İstem dışı elektronik posta (</a:t>
            </a:r>
            <a:r>
              <a:rPr lang="tr-TR" sz="1400" dirty="0" err="1" smtClean="0"/>
              <a:t>spam</a:t>
            </a:r>
            <a:r>
              <a:rPr lang="tr-TR" sz="1400" dirty="0" smtClean="0"/>
              <a:t>)</a:t>
            </a:r>
          </a:p>
          <a:p>
            <a:pPr indent="-284163" eaLnBrk="1" hangingPunct="1">
              <a:lnSpc>
                <a:spcPct val="130000"/>
              </a:lnSpc>
              <a:buSzPct val="110000"/>
              <a:buFontTx/>
              <a:buChar char="•"/>
            </a:pPr>
            <a:r>
              <a:rPr lang="tr-TR" sz="1400" dirty="0" smtClean="0"/>
              <a:t>Şebeke trafiğinin dinlenmesi (</a:t>
            </a:r>
            <a:r>
              <a:rPr lang="tr-TR" sz="1400" dirty="0" err="1" smtClean="0"/>
              <a:t>sniffing</a:t>
            </a:r>
            <a:r>
              <a:rPr lang="tr-TR" sz="1400" dirty="0" smtClean="0"/>
              <a:t> ve </a:t>
            </a:r>
            <a:r>
              <a:rPr lang="tr-TR" sz="1400" dirty="0" err="1" smtClean="0"/>
              <a:t>monitoring</a:t>
            </a:r>
            <a:r>
              <a:rPr lang="tr-TR" sz="1400" dirty="0" smtClean="0"/>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Slayt Numarası Yer Tutucusu"/>
          <p:cNvSpPr>
            <a:spLocks noGrp="1"/>
          </p:cNvSpPr>
          <p:nvPr>
            <p:ph type="sldNum" sz="quarter" idx="12"/>
          </p:nvPr>
        </p:nvSpPr>
        <p:spPr>
          <a:noFill/>
        </p:spPr>
        <p:txBody>
          <a:bodyPr/>
          <a:lstStyle/>
          <a:p>
            <a:fld id="{FFB9CEAA-2B98-4D3A-B1F0-9458EFF51A03}" type="slidenum">
              <a:rPr lang="en-US" smtClean="0"/>
              <a:pPr/>
              <a:t>36</a:t>
            </a:fld>
            <a:endParaRPr lang="en-US" smtClean="0"/>
          </a:p>
        </p:txBody>
      </p:sp>
      <p:sp>
        <p:nvSpPr>
          <p:cNvPr id="17411" name="Rectangle 2"/>
          <p:cNvSpPr>
            <a:spLocks noGrp="1" noChangeArrowheads="1"/>
          </p:cNvSpPr>
          <p:nvPr>
            <p:ph type="title"/>
          </p:nvPr>
        </p:nvSpPr>
        <p:spPr>
          <a:xfrm>
            <a:off x="2051720" y="764704"/>
            <a:ext cx="6481763" cy="711200"/>
          </a:xfrm>
        </p:spPr>
        <p:txBody>
          <a:bodyPr/>
          <a:lstStyle/>
          <a:p>
            <a:pPr eaLnBrk="1" hangingPunct="1"/>
            <a:r>
              <a:rPr lang="tr-TR" sz="3200" b="1" dirty="0" smtClean="0">
                <a:solidFill>
                  <a:srgbClr val="C00000"/>
                </a:solidFill>
              </a:rPr>
              <a:t>Siber Tehditlerin Amaçları</a:t>
            </a:r>
            <a:endParaRPr lang="en-US" sz="3200" b="1" dirty="0" smtClean="0">
              <a:solidFill>
                <a:srgbClr val="C00000"/>
              </a:solidFill>
            </a:endParaRPr>
          </a:p>
        </p:txBody>
      </p:sp>
      <p:sp>
        <p:nvSpPr>
          <p:cNvPr id="17412" name="Rectangle 4"/>
          <p:cNvSpPr>
            <a:spLocks noChangeArrowheads="1"/>
          </p:cNvSpPr>
          <p:nvPr/>
        </p:nvSpPr>
        <p:spPr bwMode="auto">
          <a:xfrm>
            <a:off x="714348" y="1785926"/>
            <a:ext cx="3816350" cy="4105275"/>
          </a:xfrm>
          <a:prstGeom prst="rect">
            <a:avLst/>
          </a:prstGeom>
          <a:noFill/>
          <a:ln w="9525">
            <a:noFill/>
            <a:miter lim="800000"/>
            <a:headEnd/>
            <a:tailEnd/>
          </a:ln>
        </p:spPr>
        <p:txBody>
          <a:bodyPr/>
          <a:lstStyle/>
          <a:p>
            <a:pPr marL="271463" indent="-271463" algn="l" eaLnBrk="1" hangingPunct="1">
              <a:lnSpc>
                <a:spcPct val="190000"/>
              </a:lnSpc>
              <a:spcBef>
                <a:spcPct val="20000"/>
              </a:spcBef>
              <a:buClr>
                <a:schemeClr val="tx1"/>
              </a:buClr>
              <a:buFont typeface="Wingdings" pitchFamily="2" charset="2"/>
              <a:buChar char="§"/>
            </a:pPr>
            <a:r>
              <a:rPr lang="tr-TR" dirty="0"/>
              <a:t>Sisteme yetkisiz erişim</a:t>
            </a:r>
          </a:p>
          <a:p>
            <a:pPr marL="271463" indent="-271463" algn="l" eaLnBrk="1" hangingPunct="1">
              <a:lnSpc>
                <a:spcPct val="190000"/>
              </a:lnSpc>
              <a:spcBef>
                <a:spcPct val="20000"/>
              </a:spcBef>
              <a:buClr>
                <a:schemeClr val="tx1"/>
              </a:buClr>
              <a:buFont typeface="Wingdings" pitchFamily="2" charset="2"/>
              <a:buChar char="§"/>
            </a:pPr>
            <a:r>
              <a:rPr lang="tr-TR" dirty="0"/>
              <a:t>Sistemin bozulması</a:t>
            </a:r>
          </a:p>
          <a:p>
            <a:pPr marL="271463" indent="-271463" algn="l" eaLnBrk="1" hangingPunct="1">
              <a:lnSpc>
                <a:spcPct val="190000"/>
              </a:lnSpc>
              <a:spcBef>
                <a:spcPct val="20000"/>
              </a:spcBef>
              <a:buClr>
                <a:schemeClr val="tx1"/>
              </a:buClr>
              <a:buFont typeface="Wingdings" pitchFamily="2" charset="2"/>
              <a:buChar char="§"/>
            </a:pPr>
            <a:r>
              <a:rPr lang="tr-TR" dirty="0"/>
              <a:t>Hizmetlerin engellenmesi</a:t>
            </a:r>
          </a:p>
          <a:p>
            <a:pPr marL="271463" indent="-271463" algn="l" eaLnBrk="1" hangingPunct="1">
              <a:lnSpc>
                <a:spcPct val="190000"/>
              </a:lnSpc>
              <a:spcBef>
                <a:spcPct val="20000"/>
              </a:spcBef>
              <a:buClr>
                <a:schemeClr val="tx1"/>
              </a:buClr>
              <a:buFont typeface="Wingdings" pitchFamily="2" charset="2"/>
              <a:buChar char="§"/>
            </a:pPr>
            <a:r>
              <a:rPr lang="tr-TR" dirty="0"/>
              <a:t>Bilgilerin değiştirilmesi</a:t>
            </a:r>
          </a:p>
          <a:p>
            <a:pPr marL="271463" indent="-271463" algn="l" eaLnBrk="1" hangingPunct="1">
              <a:lnSpc>
                <a:spcPct val="190000"/>
              </a:lnSpc>
              <a:spcBef>
                <a:spcPct val="20000"/>
              </a:spcBef>
              <a:buClr>
                <a:schemeClr val="tx1"/>
              </a:buClr>
              <a:buFont typeface="Wingdings" pitchFamily="2" charset="2"/>
              <a:buChar char="§"/>
            </a:pPr>
            <a:r>
              <a:rPr lang="tr-TR" dirty="0"/>
              <a:t>Bilgilerin yok edilmesi</a:t>
            </a:r>
          </a:p>
          <a:p>
            <a:pPr marL="271463" indent="-271463" algn="l" eaLnBrk="1" hangingPunct="1">
              <a:lnSpc>
                <a:spcPct val="190000"/>
              </a:lnSpc>
              <a:spcBef>
                <a:spcPct val="20000"/>
              </a:spcBef>
              <a:buClr>
                <a:schemeClr val="tx1"/>
              </a:buClr>
              <a:buFont typeface="Wingdings" pitchFamily="2" charset="2"/>
              <a:buChar char="§"/>
            </a:pPr>
            <a:r>
              <a:rPr lang="tr-TR" dirty="0"/>
              <a:t>Bilgilerin ifşa edilmesi</a:t>
            </a:r>
          </a:p>
          <a:p>
            <a:pPr marL="271463" indent="-271463" algn="l" eaLnBrk="1" hangingPunct="1">
              <a:lnSpc>
                <a:spcPct val="190000"/>
              </a:lnSpc>
              <a:spcBef>
                <a:spcPct val="20000"/>
              </a:spcBef>
              <a:buClr>
                <a:schemeClr val="tx1"/>
              </a:buClr>
              <a:buFont typeface="Wingdings" pitchFamily="2" charset="2"/>
              <a:buChar char="§"/>
            </a:pPr>
            <a:r>
              <a:rPr lang="tr-TR" dirty="0"/>
              <a:t>Bilgilerin çalınması</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5 Slayt Numarası Yer Tutucusu"/>
          <p:cNvSpPr>
            <a:spLocks noGrp="1"/>
          </p:cNvSpPr>
          <p:nvPr>
            <p:ph type="sldNum" sz="quarter" idx="12"/>
          </p:nvPr>
        </p:nvSpPr>
        <p:spPr>
          <a:noFill/>
        </p:spPr>
        <p:txBody>
          <a:bodyPr/>
          <a:lstStyle/>
          <a:p>
            <a:fld id="{3EB24BB4-0D06-477E-B7A8-D6DCF64AB56D}" type="slidenum">
              <a:rPr lang="en-US" smtClean="0"/>
              <a:pPr/>
              <a:t>37</a:t>
            </a:fld>
            <a:endParaRPr lang="en-US" smtClean="0"/>
          </a:p>
        </p:txBody>
      </p:sp>
      <p:sp>
        <p:nvSpPr>
          <p:cNvPr id="20483" name="Rectangle 2"/>
          <p:cNvSpPr>
            <a:spLocks noGrp="1" noChangeArrowheads="1"/>
          </p:cNvSpPr>
          <p:nvPr>
            <p:ph type="title"/>
          </p:nvPr>
        </p:nvSpPr>
        <p:spPr>
          <a:xfrm>
            <a:off x="1979712" y="692696"/>
            <a:ext cx="6481763" cy="711200"/>
          </a:xfrm>
        </p:spPr>
        <p:txBody>
          <a:bodyPr/>
          <a:lstStyle/>
          <a:p>
            <a:pPr eaLnBrk="1" hangingPunct="1"/>
            <a:r>
              <a:rPr lang="tr-TR" sz="3200" b="1" dirty="0" smtClean="0">
                <a:solidFill>
                  <a:srgbClr val="C00000"/>
                </a:solidFill>
              </a:rPr>
              <a:t>Araştırmalar &amp; Veriler</a:t>
            </a:r>
            <a:endParaRPr lang="en-US" sz="3200" b="1" dirty="0" smtClean="0">
              <a:solidFill>
                <a:srgbClr val="C00000"/>
              </a:solidFill>
            </a:endParaRPr>
          </a:p>
        </p:txBody>
      </p:sp>
      <p:sp>
        <p:nvSpPr>
          <p:cNvPr id="20484" name="Rectangle 3"/>
          <p:cNvSpPr>
            <a:spLocks noChangeArrowheads="1"/>
          </p:cNvSpPr>
          <p:nvPr/>
        </p:nvSpPr>
        <p:spPr bwMode="auto">
          <a:xfrm>
            <a:off x="754063" y="1916113"/>
            <a:ext cx="7921625" cy="4105275"/>
          </a:xfrm>
          <a:prstGeom prst="rect">
            <a:avLst/>
          </a:prstGeom>
          <a:noFill/>
          <a:ln w="9525">
            <a:noFill/>
            <a:miter lim="800000"/>
            <a:headEnd/>
            <a:tailEnd/>
          </a:ln>
        </p:spPr>
        <p:txBody>
          <a:bodyPr/>
          <a:lstStyle/>
          <a:p>
            <a:pPr marL="271463" indent="-271463" algn="just" eaLnBrk="1" hangingPunct="1">
              <a:lnSpc>
                <a:spcPct val="140000"/>
              </a:lnSpc>
              <a:spcBef>
                <a:spcPct val="20000"/>
              </a:spcBef>
              <a:buClr>
                <a:schemeClr val="tx1"/>
              </a:buClr>
              <a:buSzPct val="130000"/>
              <a:buFont typeface="Arial" pitchFamily="34" charset="0"/>
              <a:buChar char="•"/>
            </a:pPr>
            <a:r>
              <a:rPr lang="tr-TR" sz="1600" dirty="0" smtClean="0"/>
              <a:t>Britanya’da geçen yıl siber saldırıların ülke ekonomisine maliyeti 27 milyar pound’u buldu. </a:t>
            </a:r>
          </a:p>
          <a:p>
            <a:pPr marL="271463" indent="-271463" algn="just" eaLnBrk="1" hangingPunct="1">
              <a:lnSpc>
                <a:spcPct val="140000"/>
              </a:lnSpc>
              <a:spcBef>
                <a:spcPct val="20000"/>
              </a:spcBef>
              <a:buClr>
                <a:schemeClr val="tx1"/>
              </a:buClr>
              <a:buSzPct val="130000"/>
              <a:buFont typeface="Arial" pitchFamily="34" charset="0"/>
              <a:buChar char="•"/>
            </a:pPr>
            <a:r>
              <a:rPr lang="tr-TR" sz="1600" dirty="0" smtClean="0"/>
              <a:t>Yılda 100 binden fazla siber saldırının yaşandığı </a:t>
            </a:r>
            <a:r>
              <a:rPr lang="tr-TR" sz="1600" u="sng" dirty="0" smtClean="0">
                <a:hlinkClick r:id="rId2"/>
              </a:rPr>
              <a:t>ABD</a:t>
            </a:r>
            <a:r>
              <a:rPr lang="tr-TR" sz="1600" dirty="0" smtClean="0"/>
              <a:t>’de ise bu rakam tahmini olarak 100 milyar dolar civarında. </a:t>
            </a:r>
          </a:p>
          <a:p>
            <a:pPr marL="271463" indent="-271463" algn="just" eaLnBrk="1" hangingPunct="1">
              <a:lnSpc>
                <a:spcPct val="140000"/>
              </a:lnSpc>
              <a:spcBef>
                <a:spcPct val="20000"/>
              </a:spcBef>
              <a:buClr>
                <a:schemeClr val="tx1"/>
              </a:buClr>
              <a:buSzPct val="130000"/>
              <a:buFont typeface="Arial" pitchFamily="34" charset="0"/>
              <a:buChar char="•"/>
            </a:pPr>
            <a:r>
              <a:rPr lang="tr-TR" sz="1600" b="1" dirty="0" smtClean="0"/>
              <a:t>I </a:t>
            </a:r>
            <a:r>
              <a:rPr lang="tr-TR" sz="1600" b="1" dirty="0" err="1"/>
              <a:t>Love</a:t>
            </a:r>
            <a:r>
              <a:rPr lang="tr-TR" sz="1600" b="1" dirty="0"/>
              <a:t> </a:t>
            </a:r>
            <a:r>
              <a:rPr lang="tr-TR" sz="1600" b="1" dirty="0" err="1"/>
              <a:t>You</a:t>
            </a:r>
            <a:r>
              <a:rPr lang="tr-TR" sz="1600" dirty="0"/>
              <a:t> virüsü dünya çapında yaklaşık 45 milyon bilgisayara bulaşmış ve yaklaşık </a:t>
            </a:r>
            <a:r>
              <a:rPr lang="tr-TR" sz="1600" b="1" dirty="0">
                <a:solidFill>
                  <a:srgbClr val="FF0000"/>
                </a:solidFill>
              </a:rPr>
              <a:t>10 milyar </a:t>
            </a:r>
            <a:r>
              <a:rPr lang="tr-TR" sz="1600" b="1" dirty="0" err="1">
                <a:solidFill>
                  <a:srgbClr val="FF0000"/>
                </a:solidFill>
              </a:rPr>
              <a:t>USD’lik</a:t>
            </a:r>
            <a:r>
              <a:rPr lang="tr-TR" sz="1600" dirty="0"/>
              <a:t> maddi kayba yol açmıştır.</a:t>
            </a:r>
          </a:p>
          <a:p>
            <a:pPr marL="271463" indent="-271463" algn="just" eaLnBrk="1" hangingPunct="1">
              <a:lnSpc>
                <a:spcPct val="140000"/>
              </a:lnSpc>
              <a:spcBef>
                <a:spcPct val="20000"/>
              </a:spcBef>
              <a:buClr>
                <a:schemeClr val="tx1"/>
              </a:buClr>
              <a:buSzPct val="130000"/>
              <a:buFont typeface="Arial" pitchFamily="34" charset="0"/>
              <a:buChar char="•"/>
            </a:pPr>
            <a:r>
              <a:rPr lang="tr-TR" sz="1600" dirty="0"/>
              <a:t> </a:t>
            </a:r>
            <a:r>
              <a:rPr lang="tr-TR" sz="1600" b="1" dirty="0" err="1" smtClean="0"/>
              <a:t>Nimda</a:t>
            </a:r>
            <a:r>
              <a:rPr lang="tr-TR" sz="1600" dirty="0" smtClean="0"/>
              <a:t> </a:t>
            </a:r>
            <a:r>
              <a:rPr lang="tr-TR" sz="1600" dirty="0"/>
              <a:t>kurtçuğunun dünya çapında yaklaşık </a:t>
            </a:r>
            <a:r>
              <a:rPr lang="tr-TR" sz="1600" b="1" dirty="0">
                <a:solidFill>
                  <a:srgbClr val="FF0000"/>
                </a:solidFill>
              </a:rPr>
              <a:t>3 milyar USD’ </a:t>
            </a:r>
            <a:r>
              <a:rPr lang="tr-TR" sz="1600" b="1" dirty="0" err="1" smtClean="0">
                <a:solidFill>
                  <a:srgbClr val="FF0000"/>
                </a:solidFill>
              </a:rPr>
              <a:t>lik</a:t>
            </a:r>
            <a:r>
              <a:rPr lang="tr-TR" sz="1600" b="1" dirty="0" smtClean="0">
                <a:solidFill>
                  <a:srgbClr val="FF0000"/>
                </a:solidFill>
              </a:rPr>
              <a:t>,</a:t>
            </a:r>
            <a:endParaRPr lang="tr-TR" sz="1600" dirty="0"/>
          </a:p>
          <a:p>
            <a:pPr marL="271463" indent="-271463" algn="just" eaLnBrk="1" hangingPunct="1">
              <a:lnSpc>
                <a:spcPct val="140000"/>
              </a:lnSpc>
              <a:spcBef>
                <a:spcPct val="20000"/>
              </a:spcBef>
              <a:buClr>
                <a:schemeClr val="tx1"/>
              </a:buClr>
              <a:buSzPct val="130000"/>
              <a:buFont typeface="Arial" pitchFamily="34" charset="0"/>
              <a:buChar char="•"/>
            </a:pPr>
            <a:r>
              <a:rPr lang="tr-TR" sz="1600" b="1" dirty="0" err="1" smtClean="0"/>
              <a:t>Love</a:t>
            </a:r>
            <a:r>
              <a:rPr lang="tr-TR" sz="1600" b="1" dirty="0" smtClean="0"/>
              <a:t> </a:t>
            </a:r>
            <a:r>
              <a:rPr lang="tr-TR" sz="1600" b="1" dirty="0" err="1"/>
              <a:t>Bug</a:t>
            </a:r>
            <a:r>
              <a:rPr lang="tr-TR" sz="1600" dirty="0" err="1"/>
              <a:t>’ın</a:t>
            </a:r>
            <a:r>
              <a:rPr lang="tr-TR" sz="1600" dirty="0"/>
              <a:t> ise </a:t>
            </a:r>
            <a:r>
              <a:rPr lang="tr-TR" sz="1600" b="1" dirty="0">
                <a:solidFill>
                  <a:srgbClr val="FF0000"/>
                </a:solidFill>
              </a:rPr>
              <a:t>10 milyar USD’ </a:t>
            </a:r>
            <a:r>
              <a:rPr lang="tr-TR" sz="1600" b="1" dirty="0" err="1">
                <a:solidFill>
                  <a:srgbClr val="FF0000"/>
                </a:solidFill>
              </a:rPr>
              <a:t>lik</a:t>
            </a:r>
            <a:r>
              <a:rPr lang="tr-TR" sz="1600" dirty="0"/>
              <a:t> kayba yol açmıştır</a:t>
            </a:r>
          </a:p>
          <a:p>
            <a:pPr marL="271463" indent="-271463" algn="just" eaLnBrk="1" hangingPunct="1">
              <a:lnSpc>
                <a:spcPct val="140000"/>
              </a:lnSpc>
              <a:spcBef>
                <a:spcPct val="20000"/>
              </a:spcBef>
              <a:buClr>
                <a:schemeClr val="tx1"/>
              </a:buClr>
              <a:buSzPct val="130000"/>
              <a:buFont typeface="Arial" pitchFamily="34" charset="0"/>
              <a:buChar char="•"/>
            </a:pPr>
            <a:r>
              <a:rPr lang="tr-TR" sz="1600" b="1" dirty="0" err="1" smtClean="0"/>
              <a:t>MyDoom</a:t>
            </a:r>
            <a:r>
              <a:rPr lang="tr-TR" sz="1600" dirty="0" smtClean="0"/>
              <a:t> </a:t>
            </a:r>
            <a:r>
              <a:rPr lang="tr-TR" sz="1600" dirty="0"/>
              <a:t>adlı </a:t>
            </a:r>
            <a:r>
              <a:rPr lang="tr-TR" sz="1600" dirty="0" err="1"/>
              <a:t>truva</a:t>
            </a:r>
            <a:r>
              <a:rPr lang="tr-TR" sz="1600" dirty="0"/>
              <a:t> atının yol açtığı maddi zarar </a:t>
            </a:r>
            <a:r>
              <a:rPr lang="tr-TR" sz="1600" b="1" dirty="0">
                <a:solidFill>
                  <a:srgbClr val="FF0000"/>
                </a:solidFill>
              </a:rPr>
              <a:t>4,8 milyar USD</a:t>
            </a:r>
            <a:r>
              <a:rPr lang="tr-TR" sz="1600" dirty="0"/>
              <a:t> civarında</a:t>
            </a:r>
          </a:p>
        </p:txBody>
      </p:sp>
      <p:sp>
        <p:nvSpPr>
          <p:cNvPr id="20485" name="Text Box 4"/>
          <p:cNvSpPr txBox="1">
            <a:spLocks noChangeArrowheads="1"/>
          </p:cNvSpPr>
          <p:nvPr/>
        </p:nvSpPr>
        <p:spPr bwMode="auto">
          <a:xfrm>
            <a:off x="900113" y="6394450"/>
            <a:ext cx="6119812" cy="274638"/>
          </a:xfrm>
          <a:prstGeom prst="rect">
            <a:avLst/>
          </a:prstGeom>
          <a:noFill/>
          <a:ln w="9525" algn="ctr">
            <a:noFill/>
            <a:miter lim="800000"/>
            <a:headEnd/>
            <a:tailEnd/>
          </a:ln>
        </p:spPr>
        <p:txBody>
          <a:bodyPr>
            <a:spAutoFit/>
          </a:bodyPr>
          <a:lstStyle/>
          <a:p>
            <a:pPr algn="l">
              <a:spcBef>
                <a:spcPct val="50000"/>
              </a:spcBef>
            </a:pPr>
            <a:r>
              <a:rPr lang="tr-TR" sz="1200"/>
              <a:t>Kaynak: Schjølberg, S., Hubbard, Lemos, R., Hahn, R.W</a:t>
            </a:r>
            <a:endParaRPr lang="en-US" sz="12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79712" y="333375"/>
            <a:ext cx="6561038" cy="1216025"/>
          </a:xfrm>
        </p:spPr>
        <p:txBody>
          <a:bodyPr/>
          <a:lstStyle/>
          <a:p>
            <a:r>
              <a:rPr lang="tr-TR" dirty="0" smtClean="0">
                <a:solidFill>
                  <a:srgbClr val="C00000"/>
                </a:solidFill>
              </a:rPr>
              <a:t>5. Güç Siber Ordu</a:t>
            </a:r>
            <a:endParaRPr lang="tr-TR" dirty="0">
              <a:solidFill>
                <a:srgbClr val="C00000"/>
              </a:solidFill>
            </a:endParaRPr>
          </a:p>
        </p:txBody>
      </p:sp>
      <p:sp>
        <p:nvSpPr>
          <p:cNvPr id="3" name="2 İçerik Yer Tutucusu"/>
          <p:cNvSpPr>
            <a:spLocks noGrp="1"/>
          </p:cNvSpPr>
          <p:nvPr>
            <p:ph idx="1"/>
          </p:nvPr>
        </p:nvSpPr>
        <p:spPr>
          <a:xfrm>
            <a:off x="539552" y="1700808"/>
            <a:ext cx="8001000" cy="4267200"/>
          </a:xfrm>
        </p:spPr>
        <p:txBody>
          <a:bodyPr/>
          <a:lstStyle/>
          <a:p>
            <a:pPr algn="just"/>
            <a:r>
              <a:rPr lang="tr-TR" sz="1600" dirty="0" smtClean="0"/>
              <a:t>Siber savaşı ciddiye alarak hazırlanmaya başlayan </a:t>
            </a:r>
            <a:r>
              <a:rPr lang="tr-TR" sz="1600" dirty="0" err="1" smtClean="0"/>
              <a:t>ülkerler</a:t>
            </a:r>
            <a:r>
              <a:rPr lang="tr-TR" sz="1600" dirty="0" smtClean="0"/>
              <a:t> kara, deniz, hava ve uzaydan sonra beşinci bir askeri kuvveti devreye sokmanın mücadelesini veriyor. Siber alem yani tüm sanal ortam. </a:t>
            </a:r>
          </a:p>
          <a:p>
            <a:pPr algn="just">
              <a:buNone/>
            </a:pPr>
            <a:endParaRPr lang="tr-TR" sz="1600" dirty="0" smtClean="0"/>
          </a:p>
          <a:p>
            <a:pPr algn="just"/>
            <a:r>
              <a:rPr lang="tr-TR" sz="1600" dirty="0" smtClean="0"/>
              <a:t>ABD Gelecek için ön gördüğü </a:t>
            </a:r>
            <a:r>
              <a:rPr lang="tr-TR" sz="1600" b="1" dirty="0" smtClean="0">
                <a:solidFill>
                  <a:srgbClr val="C00000"/>
                </a:solidFill>
              </a:rPr>
              <a:t>“Aktif Milli Strateji”</a:t>
            </a:r>
            <a:r>
              <a:rPr lang="tr-TR" sz="1600" dirty="0" smtClean="0"/>
              <a:t>yle siber alem kuvvetlerinin altyapısını ilan etti.</a:t>
            </a:r>
          </a:p>
          <a:p>
            <a:pPr algn="just"/>
            <a:endParaRPr lang="tr-TR" sz="1600" dirty="0" smtClean="0"/>
          </a:p>
          <a:p>
            <a:pPr algn="just"/>
            <a:r>
              <a:rPr lang="tr-TR" sz="1600" dirty="0" smtClean="0"/>
              <a:t>Başkan Obama Sanal Orduyu kurup bu işin komutanlığına ise Microsoft’un eski güvenlik şefi </a:t>
            </a:r>
            <a:r>
              <a:rPr lang="tr-TR" sz="1600" dirty="0" err="1" smtClean="0"/>
              <a:t>Howard</a:t>
            </a:r>
            <a:r>
              <a:rPr lang="tr-TR" sz="1600" dirty="0" smtClean="0"/>
              <a:t> </a:t>
            </a:r>
            <a:r>
              <a:rPr lang="tr-TR" sz="1600" dirty="0" err="1" smtClean="0"/>
              <a:t>Schmidt’i</a:t>
            </a:r>
            <a:r>
              <a:rPr lang="tr-TR" sz="1600" dirty="0" smtClean="0"/>
              <a:t> atadı</a:t>
            </a:r>
          </a:p>
          <a:p>
            <a:pPr algn="just"/>
            <a:endParaRPr lang="tr-TR" sz="1600" dirty="0" smtClean="0"/>
          </a:p>
          <a:p>
            <a:pPr algn="just"/>
            <a:r>
              <a:rPr lang="tr-TR" sz="1600" dirty="0" smtClean="0"/>
              <a:t>Daha bu yılın ortasında Pentagon’da </a:t>
            </a:r>
            <a:r>
              <a:rPr lang="tr-TR" sz="1600" dirty="0" err="1" smtClean="0"/>
              <a:t>devereye</a:t>
            </a:r>
            <a:r>
              <a:rPr lang="tr-TR" sz="1600" dirty="0" smtClean="0"/>
              <a:t> girerek Ulusal Güvenlik Bürosu’nun(NSA) başkanı General </a:t>
            </a:r>
            <a:r>
              <a:rPr lang="tr-TR" sz="1600" dirty="0" err="1" smtClean="0"/>
              <a:t>Keith</a:t>
            </a:r>
            <a:r>
              <a:rPr lang="tr-TR" sz="1600" dirty="0" smtClean="0"/>
              <a:t> </a:t>
            </a:r>
            <a:r>
              <a:rPr lang="tr-TR" sz="1600" dirty="0" err="1" smtClean="0"/>
              <a:t>Alexander’ın</a:t>
            </a:r>
            <a:r>
              <a:rPr lang="tr-TR" sz="1600" dirty="0" smtClean="0"/>
              <a:t> komutasında ordular arası siber savaş projesi olan “</a:t>
            </a:r>
            <a:r>
              <a:rPr lang="tr-TR" sz="1600" dirty="0" err="1" smtClean="0"/>
              <a:t>Cyber</a:t>
            </a:r>
            <a:r>
              <a:rPr lang="tr-TR" sz="1600" dirty="0" smtClean="0"/>
              <a:t>-</a:t>
            </a:r>
            <a:r>
              <a:rPr lang="tr-TR" sz="1600" dirty="0" err="1" smtClean="0"/>
              <a:t>Command</a:t>
            </a:r>
            <a:r>
              <a:rPr lang="tr-TR" sz="1600" dirty="0" smtClean="0"/>
              <a:t> </a:t>
            </a:r>
            <a:r>
              <a:rPr lang="tr-TR" sz="1600" dirty="0" err="1" smtClean="0"/>
              <a:t>Strategy”yi</a:t>
            </a:r>
            <a:r>
              <a:rPr lang="tr-TR" sz="1600" dirty="0" smtClean="0"/>
              <a:t> başlattı. </a:t>
            </a:r>
          </a:p>
          <a:p>
            <a:pPr algn="just"/>
            <a:r>
              <a:rPr lang="tr-TR" sz="1600" dirty="0" smtClean="0"/>
              <a:t>ABD </a:t>
            </a:r>
            <a:r>
              <a:rPr lang="tr-TR" sz="1600" dirty="0" err="1" smtClean="0"/>
              <a:t>nin</a:t>
            </a:r>
            <a:r>
              <a:rPr lang="tr-TR" sz="1600" dirty="0" smtClean="0"/>
              <a:t> bu yeni </a:t>
            </a:r>
            <a:r>
              <a:rPr lang="tr-TR" sz="1600" dirty="0" err="1" smtClean="0"/>
              <a:t>digital</a:t>
            </a:r>
            <a:r>
              <a:rPr lang="tr-TR" sz="1600" dirty="0" smtClean="0"/>
              <a:t> savaş kuvvetlerinin asıl görevi ABD askeri şebekelerini korumak ve gerektiğinde diğer ülkelerin her türlü sistemlerine saldırılar düzenlemek…</a:t>
            </a:r>
            <a:endParaRPr lang="tr-TR" sz="1600" dirty="0"/>
          </a:p>
        </p:txBody>
      </p:sp>
      <p:sp>
        <p:nvSpPr>
          <p:cNvPr id="4" name="3 Slayt Numarası Yer Tutucusu"/>
          <p:cNvSpPr>
            <a:spLocks noGrp="1"/>
          </p:cNvSpPr>
          <p:nvPr>
            <p:ph type="sldNum" sz="quarter" idx="12"/>
          </p:nvPr>
        </p:nvSpPr>
        <p:spPr/>
        <p:txBody>
          <a:bodyPr/>
          <a:lstStyle/>
          <a:p>
            <a:pPr>
              <a:defRPr/>
            </a:pPr>
            <a:fld id="{9ACF3781-710F-46D6-B9F4-51217EE2D31A}"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79712" y="333375"/>
            <a:ext cx="6561038" cy="1216025"/>
          </a:xfrm>
        </p:spPr>
        <p:txBody>
          <a:bodyPr/>
          <a:lstStyle/>
          <a:p>
            <a:r>
              <a:rPr lang="tr-TR" dirty="0" smtClean="0">
                <a:solidFill>
                  <a:srgbClr val="C00000"/>
                </a:solidFill>
              </a:rPr>
              <a:t>Dünyada Siber Ordular</a:t>
            </a:r>
            <a:endParaRPr lang="tr-TR" dirty="0">
              <a:solidFill>
                <a:srgbClr val="C00000"/>
              </a:solidFill>
            </a:endParaRPr>
          </a:p>
        </p:txBody>
      </p:sp>
      <p:sp>
        <p:nvSpPr>
          <p:cNvPr id="3" name="2 İçerik Yer Tutucusu"/>
          <p:cNvSpPr>
            <a:spLocks noGrp="1"/>
          </p:cNvSpPr>
          <p:nvPr>
            <p:ph idx="1"/>
          </p:nvPr>
        </p:nvSpPr>
        <p:spPr/>
        <p:txBody>
          <a:bodyPr/>
          <a:lstStyle/>
          <a:p>
            <a:pPr algn="just"/>
            <a:r>
              <a:rPr lang="tr-TR" sz="2000" dirty="0" smtClean="0">
                <a:cs typeface="Times New Roman" pitchFamily="18" charset="0"/>
              </a:rPr>
              <a:t>Siber savaş için askerler yetiştiren Amerika Birleşik Devletleri, bir yandan da bir çok siber saldırıya maruz kalıyor. Bunu Şubat 2002’de ABD Senatosu’nda bir alt komitede konuşan Bush’un sanal güvenlik danışmanı </a:t>
            </a:r>
            <a:r>
              <a:rPr lang="tr-TR" sz="2000" b="1" dirty="0" smtClean="0">
                <a:cs typeface="Times New Roman" pitchFamily="18" charset="0"/>
              </a:rPr>
              <a:t>Richard </a:t>
            </a:r>
            <a:r>
              <a:rPr lang="tr-TR" sz="2000" b="1" dirty="0" err="1" smtClean="0">
                <a:cs typeface="Times New Roman" pitchFamily="18" charset="0"/>
              </a:rPr>
              <a:t>Clarke</a:t>
            </a:r>
            <a:r>
              <a:rPr lang="tr-TR" sz="2000" dirty="0" smtClean="0">
                <a:cs typeface="Times New Roman" pitchFamily="18" charset="0"/>
              </a:rPr>
              <a:t> şöyle dile getirmişti:</a:t>
            </a:r>
          </a:p>
          <a:p>
            <a:endParaRPr lang="tr-TR" sz="2000" dirty="0" smtClean="0">
              <a:cs typeface="Times New Roman" pitchFamily="18" charset="0"/>
            </a:endParaRPr>
          </a:p>
          <a:p>
            <a:pPr algn="just"/>
            <a:r>
              <a:rPr lang="tr-TR" sz="2000" b="1" dirty="0" smtClean="0">
                <a:cs typeface="Times New Roman" pitchFamily="18" charset="0"/>
              </a:rPr>
              <a:t>“Şer ekseninde yer alan İran, Irak ve Kuzey Kore’nin yanı sıra Çin ve Rusya da ABD’ye karşı siber askerler yetiştirmektedir. Altyapımızı hedef alabilecek bu saldırılara bundan sonra aralarında askeri operasyonların da bulunduğu tüm olanaklarla karşılık vereceğimizi duyururuz.”</a:t>
            </a:r>
          </a:p>
          <a:p>
            <a:endParaRPr lang="tr-TR"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p:txBody>
          <a:bodyPr/>
          <a:lstStyle/>
          <a:p>
            <a:pPr>
              <a:defRPr/>
            </a:pPr>
            <a:fld id="{9ACF3781-710F-46D6-B9F4-51217EE2D31A}"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 Slayt Numarası Yer Tutucusu"/>
          <p:cNvSpPr>
            <a:spLocks noGrp="1"/>
          </p:cNvSpPr>
          <p:nvPr>
            <p:ph type="sldNum" sz="quarter" idx="12"/>
          </p:nvPr>
        </p:nvSpPr>
        <p:spPr/>
        <p:txBody>
          <a:bodyPr/>
          <a:lstStyle/>
          <a:p>
            <a:fld id="{127B4976-9EFC-4632-B096-22E1BE78577B}" type="slidenum">
              <a:rPr lang="en-US"/>
              <a:pPr/>
              <a:t>4</a:t>
            </a:fld>
            <a:endParaRPr lang="en-US"/>
          </a:p>
        </p:txBody>
      </p:sp>
      <p:sp>
        <p:nvSpPr>
          <p:cNvPr id="97282" name="Rectangle 2"/>
          <p:cNvSpPr>
            <a:spLocks noGrp="1" noChangeArrowheads="1"/>
          </p:cNvSpPr>
          <p:nvPr>
            <p:ph type="title"/>
          </p:nvPr>
        </p:nvSpPr>
        <p:spPr>
          <a:xfrm>
            <a:off x="2406650" y="350838"/>
            <a:ext cx="5156200" cy="796925"/>
          </a:xfrm>
          <a:noFill/>
          <a:ln/>
        </p:spPr>
        <p:txBody>
          <a:bodyPr/>
          <a:lstStyle/>
          <a:p>
            <a:r>
              <a:rPr lang="tr-TR" sz="2500" b="1" i="1">
                <a:solidFill>
                  <a:schemeClr val="accent2"/>
                </a:solidFill>
              </a:rPr>
              <a:t>Bilgi Çağı</a:t>
            </a:r>
          </a:p>
        </p:txBody>
      </p:sp>
      <p:sp>
        <p:nvSpPr>
          <p:cNvPr id="97283" name="Rectangle 3"/>
          <p:cNvSpPr>
            <a:spLocks noGrp="1" noChangeArrowheads="1"/>
          </p:cNvSpPr>
          <p:nvPr>
            <p:ph type="body" sz="half" idx="1"/>
          </p:nvPr>
        </p:nvSpPr>
        <p:spPr>
          <a:xfrm>
            <a:off x="566738" y="1752600"/>
            <a:ext cx="3935412" cy="4267200"/>
          </a:xfrm>
          <a:noFill/>
          <a:ln/>
        </p:spPr>
        <p:txBody>
          <a:bodyPr/>
          <a:lstStyle/>
          <a:p>
            <a:pPr>
              <a:buFont typeface="Wingdings" pitchFamily="2" charset="2"/>
              <a:buNone/>
            </a:pPr>
            <a:r>
              <a:rPr lang="tr-TR" sz="2600"/>
              <a:t>	</a:t>
            </a:r>
          </a:p>
          <a:p>
            <a:pPr>
              <a:buFont typeface="Wingdings" pitchFamily="2" charset="2"/>
              <a:buNone/>
            </a:pPr>
            <a:endParaRPr lang="tr-TR" sz="2600"/>
          </a:p>
        </p:txBody>
      </p:sp>
      <p:sp>
        <p:nvSpPr>
          <p:cNvPr id="97285" name="Text Box 5"/>
          <p:cNvSpPr txBox="1">
            <a:spLocks noChangeArrowheads="1"/>
          </p:cNvSpPr>
          <p:nvPr/>
        </p:nvSpPr>
        <p:spPr bwMode="auto">
          <a:xfrm>
            <a:off x="683603" y="1700213"/>
            <a:ext cx="7857757" cy="4485504"/>
          </a:xfrm>
          <a:prstGeom prst="rect">
            <a:avLst/>
          </a:prstGeom>
          <a:noFill/>
          <a:ln w="9525">
            <a:noFill/>
            <a:miter lim="800000"/>
            <a:headEnd/>
            <a:tailEnd/>
          </a:ln>
          <a:effectLst/>
        </p:spPr>
        <p:txBody>
          <a:bodyPr wrap="none" lIns="83485" tIns="41742" rIns="83485" bIns="41742">
            <a:spAutoFit/>
          </a:bodyPr>
          <a:lstStyle/>
          <a:p>
            <a:pPr defTabSz="835025" eaLnBrk="1" hangingPunct="1"/>
            <a:endParaRPr lang="tr-TR" sz="2200" dirty="0" smtClean="0">
              <a:solidFill>
                <a:srgbClr val="000066"/>
              </a:solidFill>
              <a:latin typeface="Times New Roman" pitchFamily="18" charset="0"/>
            </a:endParaRPr>
          </a:p>
          <a:p>
            <a:pPr defTabSz="835025" eaLnBrk="1" hangingPunct="1"/>
            <a:endParaRPr lang="tr-TR" sz="2200" dirty="0" smtClean="0">
              <a:solidFill>
                <a:srgbClr val="000066"/>
              </a:solidFill>
              <a:latin typeface="Times New Roman" pitchFamily="18" charset="0"/>
            </a:endParaRPr>
          </a:p>
          <a:p>
            <a:pPr defTabSz="835025" eaLnBrk="1" hangingPunct="1"/>
            <a:r>
              <a:rPr lang="tr-TR" sz="2200" dirty="0" smtClean="0">
                <a:solidFill>
                  <a:srgbClr val="000066"/>
                </a:solidFill>
                <a:latin typeface="Times New Roman" pitchFamily="18" charset="0"/>
              </a:rPr>
              <a:t>TEKNOLOJİ </a:t>
            </a:r>
            <a:r>
              <a:rPr lang="tr-TR" sz="2200" dirty="0">
                <a:solidFill>
                  <a:srgbClr val="000066"/>
                </a:solidFill>
                <a:latin typeface="Times New Roman" pitchFamily="18" charset="0"/>
              </a:rPr>
              <a:t>GELİŞTİKÇE BİLGİ ARTIŞI GERÇEKLEŞMEKTE</a:t>
            </a:r>
          </a:p>
          <a:p>
            <a:pPr defTabSz="835025" eaLnBrk="1" hangingPunct="1"/>
            <a:endParaRPr lang="tr-TR" sz="2200" dirty="0">
              <a:solidFill>
                <a:srgbClr val="000066"/>
              </a:solidFill>
              <a:latin typeface="Times New Roman" pitchFamily="18" charset="0"/>
            </a:endParaRPr>
          </a:p>
          <a:p>
            <a:pPr defTabSz="835025" eaLnBrk="1" hangingPunct="1"/>
            <a:endParaRPr lang="tr-TR" sz="2200" dirty="0">
              <a:solidFill>
                <a:srgbClr val="000066"/>
              </a:solidFill>
              <a:latin typeface="Times New Roman" pitchFamily="18" charset="0"/>
            </a:endParaRPr>
          </a:p>
          <a:p>
            <a:pPr defTabSz="835025" eaLnBrk="1" hangingPunct="1"/>
            <a:endParaRPr lang="tr-TR" sz="2200" dirty="0">
              <a:solidFill>
                <a:srgbClr val="000066"/>
              </a:solidFill>
              <a:latin typeface="Times New Roman" pitchFamily="18" charset="0"/>
            </a:endParaRPr>
          </a:p>
          <a:p>
            <a:pPr defTabSz="835025" eaLnBrk="1" hangingPunct="1"/>
            <a:endParaRPr lang="tr-TR" sz="2200" dirty="0">
              <a:solidFill>
                <a:srgbClr val="000066"/>
              </a:solidFill>
              <a:latin typeface="Times New Roman" pitchFamily="18" charset="0"/>
            </a:endParaRPr>
          </a:p>
          <a:p>
            <a:pPr defTabSz="835025" eaLnBrk="1" hangingPunct="1"/>
            <a:endParaRPr lang="tr-TR" sz="2200" dirty="0">
              <a:solidFill>
                <a:srgbClr val="000066"/>
              </a:solidFill>
              <a:latin typeface="Times New Roman" pitchFamily="18" charset="0"/>
            </a:endParaRPr>
          </a:p>
          <a:p>
            <a:pPr defTabSz="835025" eaLnBrk="1" hangingPunct="1"/>
            <a:r>
              <a:rPr lang="tr-TR" sz="2200" dirty="0">
                <a:solidFill>
                  <a:srgbClr val="000066"/>
                </a:solidFill>
                <a:latin typeface="Times New Roman" pitchFamily="18" charset="0"/>
              </a:rPr>
              <a:t>BİLGİ ARTIŞI GERÇEKLEŞTİKÇE TEKNOLOJİ GELİŞMEKTE</a:t>
            </a:r>
          </a:p>
          <a:p>
            <a:pPr defTabSz="835025" eaLnBrk="1" hangingPunct="1"/>
            <a:endParaRPr lang="tr-TR" sz="2200" dirty="0">
              <a:solidFill>
                <a:srgbClr val="000066"/>
              </a:solidFill>
              <a:latin typeface="Times New Roman" pitchFamily="18" charset="0"/>
            </a:endParaRPr>
          </a:p>
          <a:p>
            <a:pPr defTabSz="835025" eaLnBrk="1" hangingPunct="1"/>
            <a:r>
              <a:rPr lang="tr-TR" sz="2200" dirty="0">
                <a:solidFill>
                  <a:srgbClr val="000066"/>
                </a:solidFill>
                <a:latin typeface="Times New Roman" pitchFamily="18" charset="0"/>
              </a:rPr>
              <a:t> </a:t>
            </a:r>
          </a:p>
          <a:p>
            <a:pPr defTabSz="835025" eaLnBrk="1" hangingPunct="1"/>
            <a:endParaRPr lang="tr-TR" sz="2200" dirty="0">
              <a:solidFill>
                <a:srgbClr val="000066"/>
              </a:solidFill>
              <a:latin typeface="Times New Roman" pitchFamily="18" charset="0"/>
            </a:endParaRPr>
          </a:p>
          <a:p>
            <a:pPr defTabSz="835025" eaLnBrk="1" hangingPunct="1"/>
            <a:endParaRPr lang="tr-TR" sz="2200" dirty="0">
              <a:solidFill>
                <a:srgbClr val="00CC00"/>
              </a:solidFill>
              <a:latin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63688" y="333375"/>
            <a:ext cx="6777062" cy="1216025"/>
          </a:xfrm>
        </p:spPr>
        <p:txBody>
          <a:bodyPr/>
          <a:lstStyle/>
          <a:p>
            <a:r>
              <a:rPr lang="tr-TR" dirty="0" smtClean="0">
                <a:solidFill>
                  <a:srgbClr val="C00000"/>
                </a:solidFill>
              </a:rPr>
              <a:t>Dünyada Siber Ordular</a:t>
            </a:r>
            <a:endParaRPr lang="tr-TR" dirty="0">
              <a:solidFill>
                <a:srgbClr val="C00000"/>
              </a:solidFill>
            </a:endParaRPr>
          </a:p>
        </p:txBody>
      </p:sp>
      <p:sp>
        <p:nvSpPr>
          <p:cNvPr id="3" name="2 İçerik Yer Tutucusu"/>
          <p:cNvSpPr>
            <a:spLocks noGrp="1"/>
          </p:cNvSpPr>
          <p:nvPr>
            <p:ph idx="1"/>
          </p:nvPr>
        </p:nvSpPr>
        <p:spPr>
          <a:xfrm>
            <a:off x="566738" y="1752600"/>
            <a:ext cx="8001000" cy="4556720"/>
          </a:xfrm>
        </p:spPr>
        <p:txBody>
          <a:bodyPr/>
          <a:lstStyle/>
          <a:p>
            <a:pPr algn="just"/>
            <a:r>
              <a:rPr lang="tr-TR" sz="1800" dirty="0" smtClean="0"/>
              <a:t>Gelişmiş Batılı ülkelerden sonra Siber ordularıyla </a:t>
            </a:r>
            <a:r>
              <a:rPr lang="tr-TR" sz="1800" b="1" dirty="0" smtClean="0"/>
              <a:t>Çin, Rusya, Kuzey Kore, İsrail ve İran</a:t>
            </a:r>
            <a:r>
              <a:rPr lang="tr-TR" sz="1800" dirty="0" smtClean="0"/>
              <a:t> geliyor.</a:t>
            </a:r>
          </a:p>
          <a:p>
            <a:pPr algn="just"/>
            <a:r>
              <a:rPr lang="tr-TR" sz="1800" dirty="0" smtClean="0"/>
              <a:t>İddialara göre Kuzey Kore siber savaş bölümü personel sayısını 500’den 3000’e çıkarmış durumda. Kuzey Kore Üniversitesi'nde her yıl siber savaş operasyonlarını yönetecek 120 öğrenci eğitiliyor</a:t>
            </a:r>
          </a:p>
          <a:p>
            <a:pPr algn="just"/>
            <a:r>
              <a:rPr lang="tr-TR" sz="1800" dirty="0" smtClean="0"/>
              <a:t>Çin’in siber-savaş için 2050 yılına kadar stratejiler hazırladığı bilgisi de sızanlar arasında. </a:t>
            </a:r>
          </a:p>
          <a:p>
            <a:pPr algn="just"/>
            <a:r>
              <a:rPr lang="tr-TR" sz="1800" dirty="0" smtClean="0"/>
              <a:t>İran ” Dünya’nın en büyük ikinci siber ordusu ” nu kurmak iddiasında.</a:t>
            </a:r>
          </a:p>
          <a:p>
            <a:pPr algn="just"/>
            <a:r>
              <a:rPr lang="tr-TR" sz="1800" dirty="0" smtClean="0"/>
              <a:t>İngiltere 10 bin katılımcıya açık olarak ordu hesabına siber güvenlik elemanları yetiştirecek ABD’nin </a:t>
            </a:r>
            <a:r>
              <a:rPr lang="tr-TR" sz="1800" b="1" dirty="0" err="1" smtClean="0"/>
              <a:t>Cyber</a:t>
            </a:r>
            <a:r>
              <a:rPr lang="tr-TR" sz="1800" b="1" dirty="0" smtClean="0"/>
              <a:t> </a:t>
            </a:r>
            <a:r>
              <a:rPr lang="tr-TR" sz="1800" b="1" dirty="0" err="1" smtClean="0"/>
              <a:t>Challenge</a:t>
            </a:r>
            <a:r>
              <a:rPr lang="tr-TR" sz="1800" b="1" dirty="0" smtClean="0"/>
              <a:t> </a:t>
            </a:r>
            <a:r>
              <a:rPr lang="tr-TR" sz="1800" dirty="0" smtClean="0"/>
              <a:t>programından esinlenerek Savunma Bakanlığı desteğiyle geleceğin sanal güvenlik elemanlarını yetiştirmek üzere </a:t>
            </a:r>
            <a:r>
              <a:rPr lang="tr-TR" sz="1800" b="1" dirty="0" smtClean="0"/>
              <a:t>SANS </a:t>
            </a:r>
            <a:r>
              <a:rPr lang="tr-TR" sz="1800" b="1" dirty="0" err="1" smtClean="0"/>
              <a:t>Institute</a:t>
            </a:r>
            <a:r>
              <a:rPr lang="tr-TR" sz="1800" dirty="0" smtClean="0"/>
              <a:t> çalışmalara başladı.</a:t>
            </a:r>
          </a:p>
          <a:p>
            <a:endParaRPr lang="tr-TR" sz="1800" dirty="0"/>
          </a:p>
        </p:txBody>
      </p:sp>
      <p:sp>
        <p:nvSpPr>
          <p:cNvPr id="4" name="3 Slayt Numarası Yer Tutucusu"/>
          <p:cNvSpPr>
            <a:spLocks noGrp="1"/>
          </p:cNvSpPr>
          <p:nvPr>
            <p:ph type="sldNum" sz="quarter" idx="12"/>
          </p:nvPr>
        </p:nvSpPr>
        <p:spPr/>
        <p:txBody>
          <a:bodyPr/>
          <a:lstStyle/>
          <a:p>
            <a:pPr>
              <a:defRPr/>
            </a:pPr>
            <a:fld id="{9ACF3781-710F-46D6-B9F4-51217EE2D31A}"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2123728" y="476672"/>
            <a:ext cx="7020272" cy="648072"/>
          </a:xfrm>
        </p:spPr>
        <p:txBody>
          <a:bodyPr>
            <a:normAutofit fontScale="90000"/>
          </a:bodyPr>
          <a:lstStyle/>
          <a:p>
            <a:pPr eaLnBrk="1" hangingPunct="1"/>
            <a:r>
              <a:rPr lang="tr-TR" sz="3600" b="1" dirty="0" smtClean="0">
                <a:solidFill>
                  <a:schemeClr val="tx1"/>
                </a:solidFill>
              </a:rPr>
              <a:t> </a:t>
            </a:r>
            <a:br>
              <a:rPr lang="tr-TR" sz="3600" b="1" dirty="0" smtClean="0">
                <a:solidFill>
                  <a:schemeClr val="tx1"/>
                </a:solidFill>
              </a:rPr>
            </a:br>
            <a:r>
              <a:rPr lang="tr-TR" sz="3600" b="1" dirty="0" smtClean="0">
                <a:solidFill>
                  <a:schemeClr val="tx1"/>
                </a:solidFill>
              </a:rPr>
              <a:t/>
            </a:r>
            <a:br>
              <a:rPr lang="tr-TR" sz="3600" b="1" dirty="0" smtClean="0">
                <a:solidFill>
                  <a:schemeClr val="tx1"/>
                </a:solidFill>
              </a:rPr>
            </a:br>
            <a:r>
              <a:rPr lang="tr-TR" sz="3600" b="1" dirty="0" smtClean="0">
                <a:solidFill>
                  <a:schemeClr val="tx1"/>
                </a:solidFill>
              </a:rPr>
              <a:t/>
            </a:r>
            <a:br>
              <a:rPr lang="tr-TR" sz="3600" b="1" dirty="0" smtClean="0">
                <a:solidFill>
                  <a:schemeClr val="tx1"/>
                </a:solidFill>
              </a:rPr>
            </a:br>
            <a:r>
              <a:rPr lang="tr-TR" sz="3600" b="1" dirty="0" smtClean="0">
                <a:solidFill>
                  <a:schemeClr val="tx1"/>
                </a:solidFill>
              </a:rPr>
              <a:t/>
            </a:r>
            <a:br>
              <a:rPr lang="tr-TR" sz="3600" b="1" dirty="0" smtClean="0">
                <a:solidFill>
                  <a:schemeClr val="tx1"/>
                </a:solidFill>
              </a:rPr>
            </a:br>
            <a:r>
              <a:rPr lang="tr-TR" sz="3600" b="1" dirty="0" smtClean="0">
                <a:solidFill>
                  <a:schemeClr val="tx1"/>
                </a:solidFill>
              </a:rPr>
              <a:t/>
            </a:r>
            <a:br>
              <a:rPr lang="tr-TR" sz="3600" b="1" dirty="0" smtClean="0">
                <a:solidFill>
                  <a:schemeClr val="tx1"/>
                </a:solidFill>
              </a:rPr>
            </a:br>
            <a:r>
              <a:rPr lang="tr-TR" sz="3600" b="1" dirty="0" smtClean="0">
                <a:solidFill>
                  <a:schemeClr val="tx1"/>
                </a:solidFill>
              </a:rPr>
              <a:t/>
            </a:r>
            <a:br>
              <a:rPr lang="tr-TR" sz="3600" b="1" dirty="0" smtClean="0">
                <a:solidFill>
                  <a:schemeClr val="tx1"/>
                </a:solidFill>
              </a:rPr>
            </a:br>
            <a:r>
              <a:rPr lang="tr-TR" sz="3100" b="1" dirty="0" smtClean="0">
                <a:solidFill>
                  <a:srgbClr val="C00000"/>
                </a:solidFill>
              </a:rPr>
              <a:t>Siber Güvenlik</a:t>
            </a:r>
            <a:endParaRPr lang="tr-TR" sz="3100" b="1" dirty="0" smtClean="0">
              <a:solidFill>
                <a:srgbClr val="C00000"/>
              </a:solidFill>
              <a:latin typeface="Arial" charset="0"/>
            </a:endParaRPr>
          </a:p>
        </p:txBody>
      </p:sp>
      <p:sp>
        <p:nvSpPr>
          <p:cNvPr id="43012" name="Rectangle 3"/>
          <p:cNvSpPr>
            <a:spLocks noChangeArrowheads="1"/>
          </p:cNvSpPr>
          <p:nvPr/>
        </p:nvSpPr>
        <p:spPr bwMode="auto">
          <a:xfrm>
            <a:off x="323528" y="1700808"/>
            <a:ext cx="8382000" cy="4896544"/>
          </a:xfrm>
          <a:prstGeom prst="rect">
            <a:avLst/>
          </a:prstGeom>
          <a:noFill/>
          <a:ln w="12700">
            <a:noFill/>
            <a:miter lim="800000"/>
            <a:headEnd/>
            <a:tailEnd/>
          </a:ln>
        </p:spPr>
        <p:txBody>
          <a:bodyPr lIns="90488" tIns="44450" rIns="90488" bIns="44450"/>
          <a:lstStyle/>
          <a:p>
            <a:pPr algn="just"/>
            <a:r>
              <a:rPr lang="tr-TR" sz="2400" dirty="0" smtClean="0"/>
              <a:t>Kişilerin Kurumların Kuruluşların Devletlerin bilgi varlıkları ve kaynaklarını hedeflenen amaçlar doğrultusunda organizasyon, insan, finans, teknik ve bilgi değerlerini dikkate alarak, kritik altyapıların varlıkların ve kaynakların başlarına </a:t>
            </a:r>
            <a:r>
              <a:rPr lang="tr-TR" sz="2400" b="1" dirty="0" smtClean="0"/>
              <a:t>KÖTÜ BİR ŞEYLER GELMEDEN </a:t>
            </a:r>
            <a:r>
              <a:rPr lang="tr-TR" sz="2400" dirty="0" smtClean="0"/>
              <a:t>korumaktır. </a:t>
            </a:r>
          </a:p>
          <a:p>
            <a:pPr marL="514350" indent="-514350"/>
            <a:endParaRPr lang="tr-TR" sz="1400" dirty="0" smtClean="0"/>
          </a:p>
          <a:p>
            <a:pPr marL="514350" indent="-514350"/>
            <a:endParaRPr lang="tr-TR" sz="1400" dirty="0" smtClean="0"/>
          </a:p>
          <a:p>
            <a:pPr marL="514350" indent="-514350"/>
            <a:endParaRPr lang="tr-TR" sz="1400" dirty="0" smtClean="0"/>
          </a:p>
          <a:p>
            <a:pPr marL="514350" indent="-514350"/>
            <a:r>
              <a:rPr lang="tr-TR" sz="1400" dirty="0" smtClean="0"/>
              <a:t>Kaynak: http://www.</a:t>
            </a:r>
            <a:r>
              <a:rPr lang="tr-TR" sz="1400" dirty="0" err="1" smtClean="0"/>
              <a:t>itu</a:t>
            </a:r>
            <a:r>
              <a:rPr lang="tr-TR" sz="1400" dirty="0" smtClean="0"/>
              <a:t>.</a:t>
            </a:r>
            <a:r>
              <a:rPr lang="tr-TR" sz="1400" dirty="0" err="1" smtClean="0"/>
              <a:t>int</a:t>
            </a:r>
            <a:r>
              <a:rPr lang="tr-TR" sz="1400" dirty="0" smtClean="0"/>
              <a:t>/ITU-D/</a:t>
            </a:r>
            <a:r>
              <a:rPr lang="tr-TR" sz="1400" dirty="0" err="1" smtClean="0"/>
              <a:t>asp</a:t>
            </a:r>
            <a:r>
              <a:rPr lang="tr-TR" sz="1400" dirty="0" smtClean="0"/>
              <a:t>/CMS/</a:t>
            </a:r>
            <a:r>
              <a:rPr lang="tr-TR" sz="1400" dirty="0" err="1" smtClean="0"/>
              <a:t>Events</a:t>
            </a:r>
            <a:r>
              <a:rPr lang="tr-TR" sz="1400" dirty="0" smtClean="0"/>
              <a:t>/2009/</a:t>
            </a:r>
            <a:r>
              <a:rPr lang="tr-TR" sz="1400" dirty="0" err="1" smtClean="0"/>
              <a:t>PacMinForum</a:t>
            </a:r>
            <a:r>
              <a:rPr lang="tr-TR" sz="1400" dirty="0" smtClean="0"/>
              <a:t>/</a:t>
            </a:r>
            <a:r>
              <a:rPr lang="tr-TR" sz="1400" dirty="0" err="1" smtClean="0"/>
              <a:t>doc</a:t>
            </a:r>
            <a:r>
              <a:rPr lang="tr-TR" sz="1400" dirty="0" smtClean="0"/>
              <a:t>/Background%20Note-</a:t>
            </a:r>
            <a:r>
              <a:rPr lang="tr-TR" sz="1400" dirty="0" err="1" smtClean="0"/>
              <a:t>Theme</a:t>
            </a:r>
            <a:r>
              <a:rPr lang="tr-TR" sz="1400" dirty="0" smtClean="0"/>
              <a:t>-4-ICT%20Apps%20&amp;%20Cybersecurity.</a:t>
            </a:r>
            <a:r>
              <a:rPr lang="tr-TR" sz="1400" dirty="0" err="1" smtClean="0"/>
              <a:t>pdf</a:t>
            </a:r>
            <a:endParaRPr lang="el-GR" sz="1400" dirty="0" smtClean="0"/>
          </a:p>
        </p:txBody>
      </p:sp>
      <p:sp>
        <p:nvSpPr>
          <p:cNvPr id="43013" name="Rectangle 4"/>
          <p:cNvSpPr>
            <a:spLocks noChangeArrowheads="1"/>
          </p:cNvSpPr>
          <p:nvPr/>
        </p:nvSpPr>
        <p:spPr bwMode="auto">
          <a:xfrm>
            <a:off x="0" y="-3848100"/>
            <a:ext cx="9144000" cy="0"/>
          </a:xfrm>
          <a:prstGeom prst="rect">
            <a:avLst/>
          </a:prstGeom>
          <a:noFill/>
          <a:ln w="9525" algn="ctr">
            <a:noFill/>
            <a:miter lim="800000"/>
            <a:headEnd/>
            <a:tailEnd/>
          </a:ln>
        </p:spPr>
        <p:txBody>
          <a:bodyPr vert="eaVert" wrap="none" lIns="41148" tIns="20574" rIns="41148" bIns="20574" anchor="ctr">
            <a:spAutoFit/>
          </a:bodyPr>
          <a:lstStyle/>
          <a:p>
            <a:endParaRPr lang="tr-TR"/>
          </a:p>
        </p:txBody>
      </p:sp>
      <p:sp>
        <p:nvSpPr>
          <p:cNvPr id="43014" name="Rectangle 5"/>
          <p:cNvSpPr>
            <a:spLocks noChangeArrowheads="1"/>
          </p:cNvSpPr>
          <p:nvPr/>
        </p:nvSpPr>
        <p:spPr bwMode="auto">
          <a:xfrm>
            <a:off x="0" y="765175"/>
            <a:ext cx="9144000" cy="0"/>
          </a:xfrm>
          <a:prstGeom prst="rect">
            <a:avLst/>
          </a:prstGeom>
          <a:noFill/>
          <a:ln w="9525" algn="ctr">
            <a:noFill/>
            <a:miter lim="800000"/>
            <a:headEnd/>
            <a:tailEnd/>
          </a:ln>
        </p:spPr>
        <p:txBody>
          <a:bodyPr vert="eaVert" wrap="none" lIns="41148" tIns="20574" rIns="41148" bIns="20574" anchor="ctr">
            <a:spAutoFit/>
          </a:bodyPr>
          <a:lstStyle/>
          <a:p>
            <a:endParaRPr lang="tr-T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a:xfrm>
            <a:off x="381000" y="512763"/>
            <a:ext cx="8305800" cy="914400"/>
          </a:xfrm>
        </p:spPr>
        <p:txBody>
          <a:bodyPr/>
          <a:lstStyle/>
          <a:p>
            <a:pPr eaLnBrk="1" hangingPunct="1"/>
            <a:r>
              <a:rPr lang="tr-TR" sz="3600" dirty="0" smtClean="0">
                <a:solidFill>
                  <a:schemeClr val="bg1"/>
                </a:solidFill>
              </a:rPr>
              <a:t>Korunma Yöntemleri</a:t>
            </a:r>
          </a:p>
        </p:txBody>
      </p:sp>
      <p:sp>
        <p:nvSpPr>
          <p:cNvPr id="11268" name="Content Placeholder 2"/>
          <p:cNvSpPr>
            <a:spLocks noGrp="1"/>
          </p:cNvSpPr>
          <p:nvPr>
            <p:ph idx="1"/>
          </p:nvPr>
        </p:nvSpPr>
        <p:spPr>
          <a:xfrm>
            <a:off x="457200" y="1556792"/>
            <a:ext cx="8686800" cy="4776787"/>
          </a:xfrm>
        </p:spPr>
        <p:txBody>
          <a:bodyPr>
            <a:noAutofit/>
          </a:bodyPr>
          <a:lstStyle/>
          <a:p>
            <a:pPr>
              <a:spcBef>
                <a:spcPts val="0"/>
              </a:spcBef>
              <a:buFont typeface="Arial" pitchFamily="34" charset="0"/>
              <a:buChar char="•"/>
            </a:pPr>
            <a:r>
              <a:rPr lang="tr-TR" sz="1600" dirty="0" smtClean="0"/>
              <a:t>Kamu kurumları ağlarını tek bir ağ altında güvenli internet bağlantıları ile yönetme</a:t>
            </a:r>
          </a:p>
          <a:p>
            <a:pPr>
              <a:spcBef>
                <a:spcPts val="0"/>
              </a:spcBef>
              <a:buFont typeface="Arial" pitchFamily="34" charset="0"/>
              <a:buChar char="•"/>
            </a:pPr>
            <a:r>
              <a:rPr lang="tr-TR" sz="1600" dirty="0" smtClean="0"/>
              <a:t>Kamu kurumları genelinde saldırıları tespit eden </a:t>
            </a:r>
            <a:r>
              <a:rPr lang="tr-TR" sz="1600" dirty="0" err="1" smtClean="0"/>
              <a:t>sensörler</a:t>
            </a:r>
            <a:r>
              <a:rPr lang="tr-TR" sz="1600" dirty="0" smtClean="0"/>
              <a:t> kurma</a:t>
            </a:r>
          </a:p>
          <a:p>
            <a:pPr>
              <a:spcBef>
                <a:spcPts val="0"/>
              </a:spcBef>
              <a:buFont typeface="Arial" pitchFamily="34" charset="0"/>
              <a:buChar char="•"/>
            </a:pPr>
            <a:r>
              <a:rPr lang="tr-TR" sz="1600" dirty="0" smtClean="0"/>
              <a:t>Kamu kurumları genelinde saldırı önleme sistemleri kurulumunun sürdürülmesi.</a:t>
            </a:r>
          </a:p>
          <a:p>
            <a:pPr>
              <a:spcBef>
                <a:spcPts val="0"/>
              </a:spcBef>
              <a:buFont typeface="Arial" pitchFamily="34" charset="0"/>
              <a:buChar char="•"/>
            </a:pPr>
            <a:r>
              <a:rPr lang="tr-TR" sz="1600" dirty="0" smtClean="0"/>
              <a:t>Ar-</a:t>
            </a:r>
            <a:r>
              <a:rPr lang="tr-TR" sz="1600" dirty="0" err="1" smtClean="0"/>
              <a:t>Ge</a:t>
            </a:r>
            <a:r>
              <a:rPr lang="tr-TR" sz="1600" dirty="0" smtClean="0"/>
              <a:t> çabalarının arttırılmasını  koordine etmek ve yönlendirme</a:t>
            </a:r>
          </a:p>
          <a:p>
            <a:pPr>
              <a:spcBef>
                <a:spcPts val="0"/>
              </a:spcBef>
              <a:buFont typeface="Arial" pitchFamily="34" charset="0"/>
              <a:buChar char="•"/>
            </a:pPr>
            <a:r>
              <a:rPr lang="tr-TR" sz="1600" dirty="0" smtClean="0"/>
              <a:t>Güvenilen internet bağlantıları ile tek bir ağ kuruluş olarak kamu kurumları hizmetlerinin  yönetilmesi.</a:t>
            </a:r>
          </a:p>
          <a:p>
            <a:pPr>
              <a:spcBef>
                <a:spcPts val="0"/>
              </a:spcBef>
              <a:buFont typeface="Arial" pitchFamily="34" charset="0"/>
              <a:buChar char="•"/>
            </a:pPr>
            <a:r>
              <a:rPr lang="tr-TR" sz="1600" dirty="0" smtClean="0"/>
              <a:t>Durumsal </a:t>
            </a:r>
            <a:r>
              <a:rPr lang="tr-TR" sz="1600" dirty="0" err="1" smtClean="0"/>
              <a:t>farkındalığı</a:t>
            </a:r>
            <a:r>
              <a:rPr lang="tr-TR" sz="1600" dirty="0" smtClean="0"/>
              <a:t> geliştirmek için mevcut siber merkezleri birbirine bağlama.</a:t>
            </a:r>
          </a:p>
          <a:p>
            <a:pPr>
              <a:spcBef>
                <a:spcPts val="0"/>
              </a:spcBef>
              <a:buFont typeface="Arial" pitchFamily="34" charset="0"/>
              <a:buChar char="•"/>
            </a:pPr>
            <a:r>
              <a:rPr lang="tr-TR" sz="1600" dirty="0" smtClean="0"/>
              <a:t>Hükümet çapında karşı siber casusluk planı geliştirilmesi ve uygulanması.</a:t>
            </a:r>
          </a:p>
          <a:p>
            <a:pPr>
              <a:spcBef>
                <a:spcPts val="0"/>
              </a:spcBef>
              <a:buFont typeface="Arial" pitchFamily="34" charset="0"/>
              <a:buChar char="•"/>
            </a:pPr>
            <a:r>
              <a:rPr lang="tr-TR" sz="1600" dirty="0" smtClean="0"/>
              <a:t>Sınıflandırılmış ağların güvenliğini arttırma.</a:t>
            </a:r>
          </a:p>
          <a:p>
            <a:pPr>
              <a:spcBef>
                <a:spcPts val="0"/>
              </a:spcBef>
              <a:buFont typeface="Arial" pitchFamily="34" charset="0"/>
              <a:buChar char="•"/>
            </a:pPr>
            <a:r>
              <a:rPr lang="tr-TR" sz="1600" dirty="0" smtClean="0"/>
              <a:t>Siber eğitim çalışmalarını genişletme.</a:t>
            </a:r>
          </a:p>
          <a:p>
            <a:pPr>
              <a:spcBef>
                <a:spcPts val="0"/>
              </a:spcBef>
              <a:buFont typeface="Arial" pitchFamily="34" charset="0"/>
              <a:buChar char="•"/>
            </a:pPr>
            <a:r>
              <a:rPr lang="tr-TR" sz="1600" dirty="0" smtClean="0"/>
              <a:t>Kalıcı bir "sıçrama-ilerleme" teknolojisi, stratejiler ve programlar tanımlayınız ve geliştiriniz.</a:t>
            </a:r>
          </a:p>
          <a:p>
            <a:pPr>
              <a:spcBef>
                <a:spcPts val="0"/>
              </a:spcBef>
              <a:buFont typeface="Arial" pitchFamily="34" charset="0"/>
              <a:buChar char="•"/>
            </a:pPr>
            <a:r>
              <a:rPr lang="tr-TR" sz="1600" dirty="0" smtClean="0"/>
              <a:t>Kalıcı ve caydırıcılık stratejileri ve programları tanımlama ve geliştirme.</a:t>
            </a:r>
          </a:p>
          <a:p>
            <a:pPr>
              <a:spcBef>
                <a:spcPts val="0"/>
              </a:spcBef>
              <a:buFont typeface="Arial" pitchFamily="34" charset="0"/>
              <a:buChar char="•"/>
            </a:pPr>
            <a:r>
              <a:rPr lang="tr-TR" sz="1600" dirty="0" smtClean="0"/>
              <a:t>Küresel tedarik zinciri ve risk yönetimi için çok yönlü yaklaşımlar geliştirme.</a:t>
            </a:r>
          </a:p>
          <a:p>
            <a:pPr>
              <a:spcBef>
                <a:spcPts val="0"/>
              </a:spcBef>
              <a:buFont typeface="Arial" pitchFamily="34" charset="0"/>
              <a:buChar char="•"/>
            </a:pPr>
            <a:r>
              <a:rPr lang="tr-TR" sz="1600" dirty="0" smtClean="0"/>
              <a:t>Kritik altyapı alanları içine alan ve devletin sorumluluklarını tanımlayan genişletilmiş siber güvenlik çalışmaları yapma</a:t>
            </a:r>
          </a:p>
          <a:p>
            <a:pPr>
              <a:spcBef>
                <a:spcPts val="0"/>
              </a:spcBef>
              <a:buNone/>
            </a:pPr>
            <a:r>
              <a:rPr lang="tr-TR" sz="1600" dirty="0" smtClean="0"/>
              <a:t>Kaynak: http://www.</a:t>
            </a:r>
            <a:r>
              <a:rPr lang="tr-TR" sz="1600" dirty="0" err="1" smtClean="0"/>
              <a:t>whitehouse</a:t>
            </a:r>
            <a:r>
              <a:rPr lang="tr-TR" sz="1600" dirty="0" smtClean="0"/>
              <a:t>.gov/</a:t>
            </a:r>
            <a:r>
              <a:rPr lang="tr-TR" sz="1600" dirty="0" err="1" smtClean="0"/>
              <a:t>sites</a:t>
            </a:r>
            <a:r>
              <a:rPr lang="tr-TR" sz="1600" dirty="0" smtClean="0"/>
              <a:t>/</a:t>
            </a:r>
            <a:r>
              <a:rPr lang="tr-TR" sz="1600" dirty="0" err="1" smtClean="0"/>
              <a:t>default</a:t>
            </a:r>
            <a:r>
              <a:rPr lang="tr-TR" sz="1600" dirty="0" smtClean="0"/>
              <a:t>/</a:t>
            </a:r>
            <a:r>
              <a:rPr lang="tr-TR" sz="1600" dirty="0" err="1" smtClean="0"/>
              <a:t>files</a:t>
            </a:r>
            <a:r>
              <a:rPr lang="tr-TR" sz="1600" dirty="0" smtClean="0"/>
              <a:t>/</a:t>
            </a:r>
            <a:r>
              <a:rPr lang="tr-TR" sz="1600" dirty="0" err="1" smtClean="0"/>
              <a:t>cybersecurity</a:t>
            </a:r>
            <a:r>
              <a:rPr lang="tr-TR" sz="1600" dirty="0" smtClean="0"/>
              <a:t>.</a:t>
            </a:r>
            <a:r>
              <a:rPr lang="tr-TR" sz="1600" dirty="0" err="1" smtClean="0"/>
              <a:t>pdf</a:t>
            </a:r>
            <a:endParaRPr lang="tr-TR" sz="1600" dirty="0"/>
          </a:p>
        </p:txBody>
      </p:sp>
      <p:sp>
        <p:nvSpPr>
          <p:cNvPr id="7" name="Title 3"/>
          <p:cNvSpPr txBox="1">
            <a:spLocks/>
          </p:cNvSpPr>
          <p:nvPr/>
        </p:nvSpPr>
        <p:spPr>
          <a:xfrm>
            <a:off x="2051720" y="260648"/>
            <a:ext cx="6624736" cy="1143000"/>
          </a:xfrm>
          <a:prstGeom prst="rect">
            <a:avLst/>
          </a:prstGeom>
        </p:spPr>
        <p:txBody>
          <a:bodyPr vert="horz" lIns="91440" tIns="45720" rIns="91440" bIns="45720" rtlCol="0" anchor="ctr">
            <a:normAutofit/>
          </a:bodyPr>
          <a:lstStyle/>
          <a:p>
            <a:pPr lvl="0" algn="ctr">
              <a:spcBef>
                <a:spcPct val="0"/>
              </a:spcBef>
              <a:defRPr/>
            </a:pPr>
            <a:r>
              <a:rPr lang="tr-TR" sz="2800" dirty="0" smtClean="0">
                <a:solidFill>
                  <a:srgbClr val="C00000"/>
                </a:solidFill>
              </a:rPr>
              <a:t>Siber Güvenlik Stratejisi (ABD)</a:t>
            </a:r>
            <a:endParaRPr kumimoji="0" lang="tr-TR" sz="28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a:xfrm>
            <a:off x="381000" y="512763"/>
            <a:ext cx="8305800" cy="914400"/>
          </a:xfrm>
        </p:spPr>
        <p:txBody>
          <a:bodyPr/>
          <a:lstStyle/>
          <a:p>
            <a:pPr eaLnBrk="1" hangingPunct="1"/>
            <a:r>
              <a:rPr lang="tr-TR" sz="3600" smtClean="0">
                <a:solidFill>
                  <a:schemeClr val="bg1"/>
                </a:solidFill>
              </a:rPr>
              <a:t>Korunma Yöntemleri</a:t>
            </a:r>
          </a:p>
        </p:txBody>
      </p:sp>
      <p:sp>
        <p:nvSpPr>
          <p:cNvPr id="11268" name="Content Placeholder 2"/>
          <p:cNvSpPr>
            <a:spLocks noGrp="1"/>
          </p:cNvSpPr>
          <p:nvPr>
            <p:ph idx="1"/>
          </p:nvPr>
        </p:nvSpPr>
        <p:spPr>
          <a:xfrm>
            <a:off x="457200" y="1916832"/>
            <a:ext cx="8291264" cy="4416747"/>
          </a:xfrm>
        </p:spPr>
        <p:txBody>
          <a:bodyPr>
            <a:noAutofit/>
          </a:bodyPr>
          <a:lstStyle/>
          <a:p>
            <a:pPr algn="just" eaLnBrk="0" hangingPunct="0">
              <a:lnSpc>
                <a:spcPct val="80000"/>
              </a:lnSpc>
              <a:buFontTx/>
              <a:buChar char="•"/>
            </a:pPr>
            <a:r>
              <a:rPr lang="tr-TR" dirty="0" smtClean="0">
                <a:latin typeface="Arial" pitchFamily="34" charset="0"/>
                <a:cs typeface="Arial" pitchFamily="34" charset="0"/>
              </a:rPr>
              <a:t>Güvenlik Politikası, Uyum ve Güvence</a:t>
            </a:r>
          </a:p>
          <a:p>
            <a:pPr algn="just" eaLnBrk="0" hangingPunct="0">
              <a:lnSpc>
                <a:spcPct val="80000"/>
              </a:lnSpc>
              <a:buNone/>
            </a:pPr>
            <a:r>
              <a:rPr lang="tr-TR" dirty="0" smtClean="0">
                <a:latin typeface="Arial" pitchFamily="34" charset="0"/>
                <a:cs typeface="Arial" pitchFamily="34" charset="0"/>
              </a:rPr>
              <a:t>    (Yasal Çerçeve)</a:t>
            </a:r>
          </a:p>
          <a:p>
            <a:pPr algn="just" eaLnBrk="0" hangingPunct="0">
              <a:lnSpc>
                <a:spcPct val="80000"/>
              </a:lnSpc>
              <a:buFontTx/>
              <a:buChar char="•"/>
            </a:pPr>
            <a:r>
              <a:rPr lang="tr-TR" dirty="0" smtClean="0">
                <a:latin typeface="Arial" pitchFamily="34" charset="0"/>
                <a:cs typeface="Arial" pitchFamily="34" charset="0"/>
              </a:rPr>
              <a:t>Güvenlik Olayı – Erken Uyarı ve Müdahale</a:t>
            </a:r>
          </a:p>
          <a:p>
            <a:pPr algn="just" eaLnBrk="0" hangingPunct="0">
              <a:lnSpc>
                <a:spcPct val="80000"/>
              </a:lnSpc>
              <a:buFontTx/>
              <a:buChar char="•"/>
            </a:pPr>
            <a:r>
              <a:rPr lang="tr-TR" dirty="0" smtClean="0">
                <a:latin typeface="Arial" pitchFamily="34" charset="0"/>
                <a:cs typeface="Arial" pitchFamily="34" charset="0"/>
              </a:rPr>
              <a:t>Kapasite geliştirme</a:t>
            </a:r>
          </a:p>
          <a:p>
            <a:pPr algn="just" eaLnBrk="0" hangingPunct="0">
              <a:lnSpc>
                <a:spcPct val="80000"/>
              </a:lnSpc>
              <a:buFontTx/>
              <a:buChar char="•"/>
            </a:pPr>
            <a:r>
              <a:rPr lang="tr-TR" dirty="0" smtClean="0">
                <a:latin typeface="Arial" pitchFamily="34" charset="0"/>
                <a:cs typeface="Arial" pitchFamily="34" charset="0"/>
              </a:rPr>
              <a:t>Dijital Adli Tıp Merkezleri Kurma</a:t>
            </a:r>
          </a:p>
          <a:p>
            <a:pPr algn="just" eaLnBrk="0" hangingPunct="0">
              <a:lnSpc>
                <a:spcPct val="80000"/>
              </a:lnSpc>
              <a:buFontTx/>
              <a:buChar char="•"/>
            </a:pPr>
            <a:r>
              <a:rPr lang="tr-TR" dirty="0" smtClean="0">
                <a:latin typeface="Arial" pitchFamily="34" charset="0"/>
                <a:cs typeface="Arial" pitchFamily="34" charset="0"/>
              </a:rPr>
              <a:t>Araştırma ve Geliştirme</a:t>
            </a:r>
          </a:p>
          <a:p>
            <a:pPr algn="just" eaLnBrk="0" hangingPunct="0">
              <a:lnSpc>
                <a:spcPct val="80000"/>
              </a:lnSpc>
              <a:buFontTx/>
              <a:buChar char="•"/>
            </a:pPr>
            <a:r>
              <a:rPr lang="tr-TR" dirty="0" smtClean="0">
                <a:latin typeface="Arial" pitchFamily="34" charset="0"/>
                <a:cs typeface="Arial" pitchFamily="34" charset="0"/>
              </a:rPr>
              <a:t>Uluslararası İşbirliği</a:t>
            </a:r>
          </a:p>
        </p:txBody>
      </p:sp>
      <p:sp>
        <p:nvSpPr>
          <p:cNvPr id="7" name="Title 3"/>
          <p:cNvSpPr txBox="1">
            <a:spLocks/>
          </p:cNvSpPr>
          <p:nvPr/>
        </p:nvSpPr>
        <p:spPr>
          <a:xfrm>
            <a:off x="1907704" y="260648"/>
            <a:ext cx="6768752" cy="1143000"/>
          </a:xfrm>
          <a:prstGeom prst="rect">
            <a:avLst/>
          </a:prstGeom>
        </p:spPr>
        <p:txBody>
          <a:bodyPr vert="horz" lIns="91440" tIns="45720" rIns="91440" bIns="45720" rtlCol="0" anchor="ctr">
            <a:normAutofit/>
          </a:bodyPr>
          <a:lstStyle/>
          <a:p>
            <a:pPr lvl="0" algn="ctr">
              <a:spcBef>
                <a:spcPct val="0"/>
              </a:spcBef>
              <a:defRPr/>
            </a:pPr>
            <a:r>
              <a:rPr lang="tr-TR" sz="2800" dirty="0" smtClean="0">
                <a:solidFill>
                  <a:srgbClr val="C00000"/>
                </a:solidFill>
              </a:rPr>
              <a:t>Siber Güvenlik Stratejisi (Hindistan)</a:t>
            </a:r>
            <a:endParaRPr kumimoji="0" lang="tr-TR" sz="28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a:xfrm>
            <a:off x="381000" y="512763"/>
            <a:ext cx="8305800" cy="914400"/>
          </a:xfrm>
        </p:spPr>
        <p:txBody>
          <a:bodyPr/>
          <a:lstStyle/>
          <a:p>
            <a:pPr eaLnBrk="1" hangingPunct="1"/>
            <a:r>
              <a:rPr lang="tr-TR" sz="3600" dirty="0" smtClean="0">
                <a:solidFill>
                  <a:schemeClr val="bg1"/>
                </a:solidFill>
              </a:rPr>
              <a:t>Korunma Yöntemleri</a:t>
            </a:r>
          </a:p>
        </p:txBody>
      </p:sp>
      <p:sp>
        <p:nvSpPr>
          <p:cNvPr id="11268" name="Content Placeholder 2"/>
          <p:cNvSpPr>
            <a:spLocks noGrp="1"/>
          </p:cNvSpPr>
          <p:nvPr>
            <p:ph idx="1"/>
          </p:nvPr>
        </p:nvSpPr>
        <p:spPr>
          <a:xfrm>
            <a:off x="467544" y="1628800"/>
            <a:ext cx="8291264" cy="4776787"/>
          </a:xfrm>
        </p:spPr>
        <p:txBody>
          <a:bodyPr>
            <a:noAutofit/>
          </a:bodyPr>
          <a:lstStyle/>
          <a:p>
            <a:pPr lvl="0">
              <a:buNone/>
            </a:pPr>
            <a:r>
              <a:rPr lang="tr-TR" sz="2000" dirty="0" smtClean="0"/>
              <a:t>Stratejik Hedefler ve Ölçütler </a:t>
            </a:r>
          </a:p>
          <a:p>
            <a:pPr>
              <a:buFont typeface="Arial" pitchFamily="34" charset="0"/>
              <a:buChar char="•"/>
            </a:pPr>
            <a:r>
              <a:rPr lang="tr-TR" sz="2000" dirty="0" smtClean="0"/>
              <a:t>Kritik Bilgi Altyapılarını Koruma</a:t>
            </a:r>
          </a:p>
          <a:p>
            <a:pPr>
              <a:buFont typeface="Arial" pitchFamily="34" charset="0"/>
              <a:buChar char="•"/>
            </a:pPr>
            <a:r>
              <a:rPr lang="tr-TR" sz="2000" dirty="0" smtClean="0"/>
              <a:t>Almanya BT Sistemleri Güvenliğini Sağlama</a:t>
            </a:r>
          </a:p>
          <a:p>
            <a:pPr>
              <a:buFont typeface="Arial" pitchFamily="34" charset="0"/>
              <a:buChar char="•"/>
            </a:pPr>
            <a:r>
              <a:rPr lang="tr-TR" sz="2000" dirty="0" smtClean="0"/>
              <a:t>Kamu Yönetiminde BT Güvenliğin Güçlendirilmesi</a:t>
            </a:r>
          </a:p>
          <a:p>
            <a:pPr>
              <a:buFont typeface="Arial" pitchFamily="34" charset="0"/>
              <a:buChar char="•"/>
            </a:pPr>
            <a:r>
              <a:rPr lang="tr-TR" sz="2000" dirty="0" smtClean="0"/>
              <a:t>Ulusal Siber Müdahale Merkezi</a:t>
            </a:r>
          </a:p>
          <a:p>
            <a:pPr>
              <a:buFont typeface="Arial" pitchFamily="34" charset="0"/>
              <a:buChar char="•"/>
            </a:pPr>
            <a:r>
              <a:rPr lang="tr-TR" sz="2000" dirty="0" smtClean="0"/>
              <a:t>Ulusal Siber Güvenlik Konseyi</a:t>
            </a:r>
          </a:p>
          <a:p>
            <a:pPr>
              <a:buFont typeface="Arial" pitchFamily="34" charset="0"/>
              <a:buChar char="•"/>
            </a:pPr>
            <a:r>
              <a:rPr lang="tr-TR" sz="2000" dirty="0" smtClean="0"/>
              <a:t>Siber Güvenlik İçin Etkili Suç Kontrolü</a:t>
            </a:r>
          </a:p>
          <a:p>
            <a:pPr>
              <a:buFont typeface="Arial" pitchFamily="34" charset="0"/>
              <a:buChar char="•"/>
            </a:pPr>
            <a:r>
              <a:rPr lang="tr-TR" sz="2000" dirty="0" smtClean="0"/>
              <a:t>Avrupa Ve Dünya Çapında Siber Güvenliği Sağlamak İçin Etkin Koordinasyon</a:t>
            </a:r>
          </a:p>
          <a:p>
            <a:pPr>
              <a:buFont typeface="Arial" pitchFamily="34" charset="0"/>
              <a:buChar char="•"/>
            </a:pPr>
            <a:r>
              <a:rPr lang="tr-TR" sz="2000" dirty="0" smtClean="0"/>
              <a:t>Güvenilir Ve Sağlam Bilgi Teknolojisi Kullanımı</a:t>
            </a:r>
          </a:p>
          <a:p>
            <a:pPr>
              <a:buFont typeface="Arial" pitchFamily="34" charset="0"/>
              <a:buChar char="•"/>
            </a:pPr>
            <a:r>
              <a:rPr lang="tr-TR" sz="2000" dirty="0" smtClean="0"/>
              <a:t>Federal Kurumlardaki Personellerin Eğitimi Ve Gelişimi</a:t>
            </a:r>
          </a:p>
          <a:p>
            <a:pPr>
              <a:buFont typeface="Arial" pitchFamily="34" charset="0"/>
              <a:buChar char="•"/>
            </a:pPr>
            <a:r>
              <a:rPr lang="tr-TR" sz="2000" dirty="0" smtClean="0"/>
              <a:t>Siber Saldırılara Müdahale Araçları</a:t>
            </a:r>
          </a:p>
          <a:p>
            <a:pPr>
              <a:buNone/>
            </a:pPr>
            <a:endParaRPr lang="tr-TR" sz="1600" dirty="0"/>
          </a:p>
        </p:txBody>
      </p:sp>
      <p:sp>
        <p:nvSpPr>
          <p:cNvPr id="7" name="Title 3"/>
          <p:cNvSpPr txBox="1">
            <a:spLocks/>
          </p:cNvSpPr>
          <p:nvPr/>
        </p:nvSpPr>
        <p:spPr>
          <a:xfrm>
            <a:off x="1979712" y="260648"/>
            <a:ext cx="6696744" cy="1143000"/>
          </a:xfrm>
          <a:prstGeom prst="rect">
            <a:avLst/>
          </a:prstGeom>
        </p:spPr>
        <p:txBody>
          <a:bodyPr vert="horz" lIns="91440" tIns="45720" rIns="91440" bIns="45720" rtlCol="0" anchor="ctr">
            <a:normAutofit/>
          </a:bodyPr>
          <a:lstStyle/>
          <a:p>
            <a:pPr lvl="0" algn="ctr">
              <a:spcBef>
                <a:spcPct val="0"/>
              </a:spcBef>
              <a:defRPr/>
            </a:pPr>
            <a:r>
              <a:rPr lang="tr-TR" sz="2800" dirty="0" smtClean="0">
                <a:solidFill>
                  <a:srgbClr val="C00000"/>
                </a:solidFill>
              </a:rPr>
              <a:t>Siber Güvenlik Stratejisi (Almanya)</a:t>
            </a:r>
            <a:endParaRPr kumimoji="0" lang="tr-TR" sz="28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a:xfrm>
            <a:off x="381000" y="512763"/>
            <a:ext cx="8305800" cy="914400"/>
          </a:xfrm>
        </p:spPr>
        <p:txBody>
          <a:bodyPr/>
          <a:lstStyle/>
          <a:p>
            <a:pPr eaLnBrk="1" hangingPunct="1"/>
            <a:endParaRPr lang="tr-TR" sz="3600" dirty="0" smtClean="0">
              <a:solidFill>
                <a:schemeClr val="bg1"/>
              </a:solidFill>
            </a:endParaRPr>
          </a:p>
        </p:txBody>
      </p:sp>
      <p:sp>
        <p:nvSpPr>
          <p:cNvPr id="11268" name="Content Placeholder 2"/>
          <p:cNvSpPr>
            <a:spLocks noGrp="1"/>
          </p:cNvSpPr>
          <p:nvPr>
            <p:ph idx="1"/>
          </p:nvPr>
        </p:nvSpPr>
        <p:spPr>
          <a:xfrm>
            <a:off x="457200" y="1556792"/>
            <a:ext cx="8291264" cy="4776787"/>
          </a:xfrm>
        </p:spPr>
        <p:txBody>
          <a:bodyPr>
            <a:noAutofit/>
          </a:bodyPr>
          <a:lstStyle/>
          <a:p>
            <a:pPr>
              <a:buFont typeface="Arial" pitchFamily="34" charset="0"/>
              <a:buChar char="•"/>
            </a:pPr>
            <a:r>
              <a:rPr lang="tr-TR" sz="2400" dirty="0" smtClean="0"/>
              <a:t>Bağlama ve güçlendirme girişimleri</a:t>
            </a:r>
          </a:p>
          <a:p>
            <a:pPr>
              <a:buFont typeface="Arial" pitchFamily="34" charset="0"/>
              <a:buChar char="•"/>
            </a:pPr>
            <a:r>
              <a:rPr lang="tr-TR" sz="2400" dirty="0" smtClean="0"/>
              <a:t>Kamu-Özel Ortaklığı</a:t>
            </a:r>
          </a:p>
          <a:p>
            <a:pPr>
              <a:buFont typeface="Arial" pitchFamily="34" charset="0"/>
              <a:buChar char="•"/>
            </a:pPr>
            <a:r>
              <a:rPr lang="tr-TR" sz="2400" dirty="0" smtClean="0"/>
              <a:t>Bireysel sorumluluk</a:t>
            </a:r>
          </a:p>
          <a:p>
            <a:pPr>
              <a:buFont typeface="Arial" pitchFamily="34" charset="0"/>
              <a:buChar char="•"/>
            </a:pPr>
            <a:r>
              <a:rPr lang="tr-TR" sz="2400" dirty="0" smtClean="0"/>
              <a:t>Departmanlar arasındaki sorumluluk Bölümü</a:t>
            </a:r>
          </a:p>
          <a:p>
            <a:pPr>
              <a:buFont typeface="Arial" pitchFamily="34" charset="0"/>
              <a:buChar char="•"/>
            </a:pPr>
            <a:r>
              <a:rPr lang="tr-TR" sz="2400" dirty="0" smtClean="0"/>
              <a:t>Aktif uluslararası işbirliği</a:t>
            </a:r>
          </a:p>
          <a:p>
            <a:pPr>
              <a:buFont typeface="Arial" pitchFamily="34" charset="0"/>
              <a:buChar char="•"/>
            </a:pPr>
            <a:r>
              <a:rPr lang="tr-TR" sz="2400" dirty="0" smtClean="0"/>
              <a:t>Alınması gereken önlemler orantılı olmalıdır</a:t>
            </a:r>
          </a:p>
          <a:p>
            <a:pPr>
              <a:buFont typeface="Arial" pitchFamily="34" charset="0"/>
              <a:buChar char="•"/>
            </a:pPr>
            <a:r>
              <a:rPr lang="tr-TR" sz="2400" dirty="0" smtClean="0"/>
              <a:t>Öz-denetim</a:t>
            </a:r>
            <a:endParaRPr lang="tr-TR" sz="2400" dirty="0"/>
          </a:p>
        </p:txBody>
      </p:sp>
      <p:sp>
        <p:nvSpPr>
          <p:cNvPr id="7" name="Title 3"/>
          <p:cNvSpPr txBox="1">
            <a:spLocks/>
          </p:cNvSpPr>
          <p:nvPr/>
        </p:nvSpPr>
        <p:spPr>
          <a:xfrm>
            <a:off x="1907704" y="260648"/>
            <a:ext cx="6768752" cy="1143000"/>
          </a:xfrm>
          <a:prstGeom prst="rect">
            <a:avLst/>
          </a:prstGeom>
        </p:spPr>
        <p:txBody>
          <a:bodyPr vert="horz" lIns="91440" tIns="45720" rIns="91440" bIns="45720" rtlCol="0" anchor="ctr">
            <a:normAutofit/>
          </a:bodyPr>
          <a:lstStyle/>
          <a:p>
            <a:pPr lvl="0" algn="ctr">
              <a:spcBef>
                <a:spcPct val="0"/>
              </a:spcBef>
              <a:defRPr/>
            </a:pPr>
            <a:r>
              <a:rPr lang="tr-TR" sz="2800" dirty="0" smtClean="0">
                <a:solidFill>
                  <a:srgbClr val="C00000"/>
                </a:solidFill>
              </a:rPr>
              <a:t>Siber Güvenlik Stratejisi (Hollanda)</a:t>
            </a:r>
            <a:endParaRPr kumimoji="0" lang="tr-TR" sz="28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5 Slayt Numarası Yer Tutucusu"/>
          <p:cNvSpPr>
            <a:spLocks noGrp="1"/>
          </p:cNvSpPr>
          <p:nvPr>
            <p:ph type="sldNum" sz="quarter" idx="12"/>
          </p:nvPr>
        </p:nvSpPr>
        <p:spPr>
          <a:noFill/>
        </p:spPr>
        <p:txBody>
          <a:bodyPr/>
          <a:lstStyle/>
          <a:p>
            <a:fld id="{0AE1AC3D-52EF-41C2-8BE8-5F60A791FCE9}" type="slidenum">
              <a:rPr lang="en-US" smtClean="0"/>
              <a:pPr/>
              <a:t>46</a:t>
            </a:fld>
            <a:endParaRPr lang="en-US" smtClean="0"/>
          </a:p>
        </p:txBody>
      </p:sp>
      <p:sp>
        <p:nvSpPr>
          <p:cNvPr id="28675" name="Rectangle 3"/>
          <p:cNvSpPr>
            <a:spLocks noGrp="1" noChangeArrowheads="1"/>
          </p:cNvSpPr>
          <p:nvPr>
            <p:ph type="body" idx="1"/>
          </p:nvPr>
        </p:nvSpPr>
        <p:spPr>
          <a:xfrm>
            <a:off x="1979712" y="620688"/>
            <a:ext cx="7344816" cy="1028576"/>
          </a:xfrm>
        </p:spPr>
        <p:txBody>
          <a:bodyPr/>
          <a:lstStyle/>
          <a:p>
            <a:pPr algn="ctr" eaLnBrk="1" hangingPunct="1">
              <a:lnSpc>
                <a:spcPct val="160000"/>
              </a:lnSpc>
              <a:buFont typeface="Wingdings" pitchFamily="2" charset="2"/>
              <a:buNone/>
            </a:pPr>
            <a:r>
              <a:rPr lang="tr-TR" sz="2400" b="1" dirty="0" smtClean="0">
                <a:solidFill>
                  <a:srgbClr val="C00000"/>
                </a:solidFill>
              </a:rPr>
              <a:t>Ulusal Siber Güvenliğin Sağlanması</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483768" y="333375"/>
            <a:ext cx="6056982" cy="1216025"/>
          </a:xfrm>
        </p:spPr>
        <p:txBody>
          <a:bodyPr/>
          <a:lstStyle/>
          <a:p>
            <a:r>
              <a:rPr lang="tr-TR" dirty="0" smtClean="0">
                <a:solidFill>
                  <a:srgbClr val="C00000"/>
                </a:solidFill>
              </a:rPr>
              <a:t>Tehlikenin boyutu</a:t>
            </a:r>
            <a:endParaRPr lang="tr-TR" dirty="0">
              <a:solidFill>
                <a:srgbClr val="C00000"/>
              </a:solidFill>
            </a:endParaRPr>
          </a:p>
        </p:txBody>
      </p:sp>
      <p:sp>
        <p:nvSpPr>
          <p:cNvPr id="3" name="2 İçerik Yer Tutucusu"/>
          <p:cNvSpPr>
            <a:spLocks noGrp="1"/>
          </p:cNvSpPr>
          <p:nvPr>
            <p:ph idx="1"/>
          </p:nvPr>
        </p:nvSpPr>
        <p:spPr>
          <a:xfrm>
            <a:off x="395536" y="1752600"/>
            <a:ext cx="8172202" cy="4267200"/>
          </a:xfrm>
        </p:spPr>
        <p:txBody>
          <a:bodyPr/>
          <a:lstStyle/>
          <a:p>
            <a:pPr algn="just">
              <a:buNone/>
            </a:pPr>
            <a:r>
              <a:rPr lang="tr-TR" b="1" dirty="0" smtClean="0"/>
              <a:t>	</a:t>
            </a:r>
            <a:r>
              <a:rPr lang="tr-TR" sz="2000" dirty="0" smtClean="0"/>
              <a:t>Klasik savaş yöntemlerinde az çok silahların etkisi hesaplanabilmekte ama siber savaşlarda menzilinizin ne olacağını öngörmek zor </a:t>
            </a:r>
          </a:p>
          <a:p>
            <a:pPr algn="just">
              <a:buNone/>
            </a:pPr>
            <a:endParaRPr lang="tr-TR" sz="2000" dirty="0"/>
          </a:p>
        </p:txBody>
      </p:sp>
      <p:sp>
        <p:nvSpPr>
          <p:cNvPr id="4" name="3 Slayt Numarası Yer Tutucusu"/>
          <p:cNvSpPr>
            <a:spLocks noGrp="1"/>
          </p:cNvSpPr>
          <p:nvPr>
            <p:ph type="sldNum" sz="quarter" idx="12"/>
          </p:nvPr>
        </p:nvSpPr>
        <p:spPr/>
        <p:txBody>
          <a:bodyPr/>
          <a:lstStyle/>
          <a:p>
            <a:pPr>
              <a:defRPr/>
            </a:pPr>
            <a:fld id="{9ACF3781-710F-46D6-B9F4-51217EE2D31A}" type="slidenum">
              <a:rPr lang="en-US" smtClean="0"/>
              <a:pPr>
                <a:defRPr/>
              </a:pPr>
              <a:t>47</a:t>
            </a:fld>
            <a:endParaRPr lang="en-US"/>
          </a:p>
        </p:txBody>
      </p:sp>
      <p:pic>
        <p:nvPicPr>
          <p:cNvPr id="5" name="4 Resim" descr="siber menzil.jpg"/>
          <p:cNvPicPr>
            <a:picLocks noChangeAspect="1"/>
          </p:cNvPicPr>
          <p:nvPr/>
        </p:nvPicPr>
        <p:blipFill>
          <a:blip r:embed="rId2" cstate="print"/>
          <a:stretch>
            <a:fillRect/>
          </a:stretch>
        </p:blipFill>
        <p:spPr>
          <a:xfrm>
            <a:off x="1763688" y="3212977"/>
            <a:ext cx="4969964" cy="2304256"/>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79712" y="333375"/>
            <a:ext cx="6768752" cy="791369"/>
          </a:xfrm>
        </p:spPr>
        <p:txBody>
          <a:bodyPr/>
          <a:lstStyle/>
          <a:p>
            <a:r>
              <a:rPr lang="tr-TR" sz="3200" dirty="0" err="1" smtClean="0"/>
              <a:t>Türkiyeye</a:t>
            </a:r>
            <a:r>
              <a:rPr lang="tr-TR" sz="3200" dirty="0" smtClean="0"/>
              <a:t> Yapılan Saldırılar</a:t>
            </a:r>
            <a:endParaRPr lang="tr-TR" sz="3200" dirty="0"/>
          </a:p>
        </p:txBody>
      </p:sp>
      <p:sp>
        <p:nvSpPr>
          <p:cNvPr id="3" name="2 İçerik Yer Tutucusu"/>
          <p:cNvSpPr>
            <a:spLocks noGrp="1"/>
          </p:cNvSpPr>
          <p:nvPr>
            <p:ph idx="1"/>
          </p:nvPr>
        </p:nvSpPr>
        <p:spPr/>
        <p:txBody>
          <a:bodyPr/>
          <a:lstStyle/>
          <a:p>
            <a:pPr>
              <a:buFont typeface="Arial" pitchFamily="34" charset="0"/>
              <a:buChar char="•"/>
            </a:pPr>
            <a:r>
              <a:rPr lang="tr-TR" sz="2400" dirty="0" smtClean="0"/>
              <a:t>Cumhurbaşkanlığı</a:t>
            </a:r>
          </a:p>
          <a:p>
            <a:pPr>
              <a:buFont typeface="Arial" pitchFamily="34" charset="0"/>
              <a:buChar char="•"/>
            </a:pPr>
            <a:r>
              <a:rPr lang="tr-TR" sz="2400" dirty="0" smtClean="0"/>
              <a:t>TBMM</a:t>
            </a:r>
          </a:p>
          <a:p>
            <a:pPr>
              <a:buFont typeface="Arial" pitchFamily="34" charset="0"/>
              <a:buChar char="•"/>
            </a:pPr>
            <a:r>
              <a:rPr lang="tr-TR" sz="2400" dirty="0" smtClean="0"/>
              <a:t>Başbakanlık</a:t>
            </a:r>
          </a:p>
          <a:p>
            <a:pPr>
              <a:buFont typeface="Arial" pitchFamily="34" charset="0"/>
              <a:buChar char="•"/>
            </a:pPr>
            <a:r>
              <a:rPr lang="tr-TR" sz="2400" dirty="0" smtClean="0"/>
              <a:t>İçişleri/Dışişleri/Ulaştırma vb. Bakanlıklar</a:t>
            </a:r>
          </a:p>
          <a:p>
            <a:pPr>
              <a:buFont typeface="Arial" pitchFamily="34" charset="0"/>
              <a:buChar char="•"/>
            </a:pPr>
            <a:r>
              <a:rPr lang="tr-TR" sz="2400" dirty="0" smtClean="0"/>
              <a:t>Genel Kurmay Başkanlığı/MIT/Emniyet/BTK/TİB vb. Kurum ve Kuruluşlar</a:t>
            </a:r>
          </a:p>
          <a:p>
            <a:pPr>
              <a:buFont typeface="Arial" pitchFamily="34" charset="0"/>
              <a:buChar char="•"/>
            </a:pPr>
            <a:endParaRPr lang="tr-TR" sz="2400" dirty="0" smtClean="0"/>
          </a:p>
          <a:p>
            <a:pPr>
              <a:buFont typeface="Arial" pitchFamily="34" charset="0"/>
              <a:buChar char="•"/>
            </a:pPr>
            <a:endParaRPr lang="tr-TR" sz="2400" dirty="0" smtClean="0"/>
          </a:p>
          <a:p>
            <a:pPr>
              <a:buFont typeface="Arial" pitchFamily="34" charset="0"/>
              <a:buChar char="•"/>
            </a:pPr>
            <a:endParaRPr lang="tr-TR" sz="2400" dirty="0" smtClean="0"/>
          </a:p>
          <a:p>
            <a:pPr>
              <a:buFont typeface="Arial" pitchFamily="34" charset="0"/>
              <a:buChar char="•"/>
            </a:pPr>
            <a:endParaRPr lang="tr-TR" sz="2400" dirty="0" smtClean="0"/>
          </a:p>
          <a:p>
            <a:pPr>
              <a:buFont typeface="Arial" pitchFamily="34" charset="0"/>
              <a:buChar char="•"/>
            </a:pPr>
            <a:r>
              <a:rPr lang="tr-TR" sz="2400" dirty="0" smtClean="0">
                <a:solidFill>
                  <a:schemeClr val="accent2"/>
                </a:solidFill>
              </a:rPr>
              <a:t>Bilinmeyenler.?</a:t>
            </a:r>
            <a:endParaRPr lang="tr-TR" sz="2400" dirty="0">
              <a:solidFill>
                <a:schemeClr val="accent2"/>
              </a:solidFill>
            </a:endParaRPr>
          </a:p>
        </p:txBody>
      </p:sp>
      <p:sp>
        <p:nvSpPr>
          <p:cNvPr id="4" name="3 Slayt Numarası Yer Tutucusu"/>
          <p:cNvSpPr>
            <a:spLocks noGrp="1"/>
          </p:cNvSpPr>
          <p:nvPr>
            <p:ph type="sldNum" sz="quarter" idx="12"/>
          </p:nvPr>
        </p:nvSpPr>
        <p:spPr/>
        <p:txBody>
          <a:bodyPr/>
          <a:lstStyle/>
          <a:p>
            <a:pPr>
              <a:defRPr/>
            </a:pPr>
            <a:fld id="{9ACF3781-710F-46D6-B9F4-51217EE2D31A}" type="slidenum">
              <a:rPr lang="en-US" smtClean="0"/>
              <a:pPr>
                <a:defRPr/>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4000" dirty="0" err="1" smtClean="0"/>
              <a:t>Türkiyeye</a:t>
            </a:r>
            <a:r>
              <a:rPr lang="tr-TR" sz="4000" dirty="0" smtClean="0"/>
              <a:t> Yapılan Saldırılar</a:t>
            </a:r>
            <a:endParaRPr lang="tr-TR" dirty="0"/>
          </a:p>
        </p:txBody>
      </p:sp>
      <p:sp>
        <p:nvSpPr>
          <p:cNvPr id="3" name="2 İçerik Yer Tutucusu"/>
          <p:cNvSpPr>
            <a:spLocks noGrp="1"/>
          </p:cNvSpPr>
          <p:nvPr>
            <p:ph idx="1"/>
          </p:nvPr>
        </p:nvSpPr>
        <p:spPr/>
        <p:txBody>
          <a:bodyPr/>
          <a:lstStyle/>
          <a:p>
            <a:r>
              <a:rPr lang="tr-TR" sz="1400" b="1" dirty="0" smtClean="0"/>
              <a:t>Akşam saatlerinde </a:t>
            </a:r>
            <a:r>
              <a:rPr lang="tr-TR" sz="1400" b="1" dirty="0" err="1" smtClean="0"/>
              <a:t>Google</a:t>
            </a:r>
            <a:r>
              <a:rPr lang="tr-TR" sz="1400" b="1" dirty="0" smtClean="0"/>
              <a:t>.com.tr, Microsoft.com.tr, </a:t>
            </a:r>
            <a:r>
              <a:rPr lang="tr-TR" sz="1400" b="1" dirty="0" err="1" smtClean="0"/>
              <a:t>Yandex</a:t>
            </a:r>
            <a:r>
              <a:rPr lang="tr-TR" sz="1400" b="1" dirty="0" smtClean="0"/>
              <a:t>.com.tr, Hotmail.com.tr ve daha birçok siteye girenler bu ekranla karşılaştı! Peki bu siteler </a:t>
            </a:r>
            <a:r>
              <a:rPr lang="tr-TR" sz="1400" b="1" dirty="0" err="1" smtClean="0"/>
              <a:t>hack'lendi</a:t>
            </a:r>
            <a:r>
              <a:rPr lang="tr-TR" sz="1400" b="1" dirty="0" smtClean="0"/>
              <a:t> mi? Öyleyse kim </a:t>
            </a:r>
            <a:r>
              <a:rPr lang="tr-TR" sz="1400" b="1" dirty="0" err="1" smtClean="0"/>
              <a:t>hack'ledi</a:t>
            </a:r>
            <a:r>
              <a:rPr lang="tr-TR" sz="1400" b="1" dirty="0" smtClean="0"/>
              <a:t>?</a:t>
            </a:r>
            <a:r>
              <a:rPr lang="tr-TR" sz="1400" dirty="0" smtClean="0"/>
              <a:t/>
            </a:r>
            <a:br>
              <a:rPr lang="tr-TR" sz="1400" dirty="0" smtClean="0"/>
            </a:br>
            <a:endParaRPr lang="tr-TR" sz="1400" dirty="0" smtClean="0"/>
          </a:p>
          <a:p>
            <a:r>
              <a:rPr lang="tr-TR" sz="1400" dirty="0" smtClean="0"/>
              <a:t>Bugün akşam saatlerinde</a:t>
            </a:r>
            <a:r>
              <a:rPr lang="tr-TR" sz="1400" b="1" dirty="0" smtClean="0"/>
              <a:t> Türkiye'nin en çok ziyaret edilen sitelerinden</a:t>
            </a:r>
            <a:r>
              <a:rPr lang="tr-TR" sz="1400" dirty="0" smtClean="0"/>
              <a:t> bazılarına erişmek isteyenler aşağıdaki görüntüyle karşılaştı ve şaşkına döndü.</a:t>
            </a:r>
          </a:p>
          <a:p>
            <a:r>
              <a:rPr lang="tr-TR" sz="1400" b="1" dirty="0" err="1" smtClean="0"/>
              <a:t>Hack'lenmez</a:t>
            </a:r>
            <a:r>
              <a:rPr lang="tr-TR" sz="1400" b="1" dirty="0" smtClean="0"/>
              <a:t> denilen birçok</a:t>
            </a:r>
            <a:r>
              <a:rPr lang="tr-TR" sz="1400" dirty="0" smtClean="0"/>
              <a:t> </a:t>
            </a:r>
            <a:r>
              <a:rPr lang="tr-TR" sz="1400" b="1" dirty="0" smtClean="0"/>
              <a:t>sitenin</a:t>
            </a:r>
            <a:r>
              <a:rPr lang="tr-TR" sz="1400" dirty="0" smtClean="0"/>
              <a:t> giriş sayfasında şu metin bulunuyordu:</a:t>
            </a:r>
            <a:r>
              <a:rPr lang="tr-TR" dirty="0" smtClean="0"/>
              <a:t/>
            </a:r>
            <a:br>
              <a:rPr lang="tr-TR" dirty="0" smtClean="0"/>
            </a:br>
            <a:endParaRPr lang="tr-TR" dirty="0"/>
          </a:p>
        </p:txBody>
      </p:sp>
      <p:sp>
        <p:nvSpPr>
          <p:cNvPr id="4" name="3 Slayt Numarası Yer Tutucusu"/>
          <p:cNvSpPr>
            <a:spLocks noGrp="1"/>
          </p:cNvSpPr>
          <p:nvPr>
            <p:ph type="sldNum" sz="quarter" idx="12"/>
          </p:nvPr>
        </p:nvSpPr>
        <p:spPr/>
        <p:txBody>
          <a:bodyPr/>
          <a:lstStyle/>
          <a:p>
            <a:pPr>
              <a:defRPr/>
            </a:pPr>
            <a:fld id="{9ACF3781-710F-46D6-B9F4-51217EE2D31A}" type="slidenum">
              <a:rPr lang="en-US" smtClean="0"/>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Slayt Numarası Yer Tutucusu"/>
          <p:cNvSpPr>
            <a:spLocks noGrp="1"/>
          </p:cNvSpPr>
          <p:nvPr>
            <p:ph type="sldNum" sz="quarter" idx="12"/>
          </p:nvPr>
        </p:nvSpPr>
        <p:spPr/>
        <p:txBody>
          <a:bodyPr/>
          <a:lstStyle/>
          <a:p>
            <a:fld id="{8E5CFC3C-85F9-4B63-8F80-6B7B37A1E8BC}" type="slidenum">
              <a:rPr lang="en-US"/>
              <a:pPr/>
              <a:t>5</a:t>
            </a:fld>
            <a:endParaRPr lang="en-US"/>
          </a:p>
        </p:txBody>
      </p:sp>
      <p:sp>
        <p:nvSpPr>
          <p:cNvPr id="99330" name="Rectangle 2"/>
          <p:cNvSpPr>
            <a:spLocks noGrp="1" noChangeArrowheads="1"/>
          </p:cNvSpPr>
          <p:nvPr>
            <p:ph type="body" sz="half" idx="1"/>
          </p:nvPr>
        </p:nvSpPr>
        <p:spPr>
          <a:xfrm>
            <a:off x="683568" y="2492896"/>
            <a:ext cx="5111750" cy="792162"/>
          </a:xfrm>
          <a:noFill/>
          <a:ln/>
        </p:spPr>
        <p:txBody>
          <a:bodyPr/>
          <a:lstStyle/>
          <a:p>
            <a:pPr lvl="1">
              <a:buFont typeface="Wingdings" pitchFamily="2" charset="2"/>
              <a:buNone/>
            </a:pPr>
            <a:r>
              <a:rPr lang="tr-TR" sz="2200" dirty="0"/>
              <a:t>	</a:t>
            </a:r>
            <a:r>
              <a:rPr lang="tr-TR" dirty="0">
                <a:solidFill>
                  <a:srgbClr val="000066"/>
                </a:solidFill>
              </a:rPr>
              <a:t>Fiziksel 					Değişim</a:t>
            </a:r>
            <a:endParaRPr lang="tr-TR" sz="2200" dirty="0">
              <a:solidFill>
                <a:srgbClr val="008080"/>
              </a:solidFill>
            </a:endParaRPr>
          </a:p>
        </p:txBody>
      </p:sp>
      <p:sp>
        <p:nvSpPr>
          <p:cNvPr id="99331" name="Rectangle 3"/>
          <p:cNvSpPr>
            <a:spLocks noChangeArrowheads="1"/>
          </p:cNvSpPr>
          <p:nvPr/>
        </p:nvSpPr>
        <p:spPr bwMode="auto">
          <a:xfrm>
            <a:off x="1835150" y="765175"/>
            <a:ext cx="6662738" cy="630238"/>
          </a:xfrm>
          <a:prstGeom prst="rect">
            <a:avLst/>
          </a:prstGeom>
          <a:noFill/>
          <a:ln w="9525">
            <a:noFill/>
            <a:miter lim="800000"/>
            <a:headEnd/>
            <a:tailEnd/>
          </a:ln>
          <a:effectLst/>
        </p:spPr>
        <p:txBody>
          <a:bodyPr lIns="83485" tIns="41742" rIns="83485" bIns="41742"/>
          <a:lstStyle/>
          <a:p>
            <a:pPr algn="l" eaLnBrk="1" hangingPunct="1"/>
            <a:r>
              <a:rPr lang="tr-TR" sz="3400">
                <a:solidFill>
                  <a:schemeClr val="accent2"/>
                </a:solidFill>
              </a:rPr>
              <a:t>Bilgi Toplumu Olabilmek</a:t>
            </a:r>
          </a:p>
        </p:txBody>
      </p:sp>
      <p:sp>
        <p:nvSpPr>
          <p:cNvPr id="99333" name="Rectangle 5"/>
          <p:cNvSpPr>
            <a:spLocks noChangeArrowheads="1"/>
          </p:cNvSpPr>
          <p:nvPr/>
        </p:nvSpPr>
        <p:spPr bwMode="auto">
          <a:xfrm>
            <a:off x="4067944" y="3645024"/>
            <a:ext cx="4392612" cy="792162"/>
          </a:xfrm>
          <a:prstGeom prst="rect">
            <a:avLst/>
          </a:prstGeom>
          <a:noFill/>
          <a:ln w="9525">
            <a:noFill/>
            <a:miter lim="800000"/>
            <a:headEnd/>
            <a:tailEnd/>
          </a:ln>
          <a:effectLst/>
        </p:spPr>
        <p:txBody>
          <a:bodyPr/>
          <a:lstStyle/>
          <a:p>
            <a:pPr marL="908050" lvl="1" indent="-436563" algn="l" eaLnBrk="1" hangingPunct="1">
              <a:spcBef>
                <a:spcPct val="20000"/>
              </a:spcBef>
              <a:buClr>
                <a:schemeClr val="accent2"/>
              </a:buClr>
              <a:buFont typeface="Wingdings" pitchFamily="2" charset="2"/>
              <a:buNone/>
            </a:pPr>
            <a:r>
              <a:rPr lang="tr-TR" sz="2200" dirty="0"/>
              <a:t>	</a:t>
            </a:r>
            <a:r>
              <a:rPr lang="tr-TR" sz="2600" dirty="0">
                <a:solidFill>
                  <a:srgbClr val="000066"/>
                </a:solidFill>
              </a:rPr>
              <a:t>Kültürel				Değişim</a:t>
            </a:r>
            <a:endParaRPr lang="tr-TR" sz="2200" dirty="0">
              <a:solidFill>
                <a:srgbClr val="00808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91680" y="1772817"/>
            <a:ext cx="6489030" cy="576064"/>
          </a:xfrm>
        </p:spPr>
        <p:txBody>
          <a:bodyPr/>
          <a:lstStyle/>
          <a:p>
            <a:r>
              <a:rPr lang="tr-TR" sz="1800" dirty="0" smtClean="0"/>
              <a:t>Milli Savunma Bakanı Sitesi </a:t>
            </a:r>
            <a:r>
              <a:rPr lang="tr-TR" sz="1800" dirty="0" err="1" smtClean="0"/>
              <a:t>Haklendi</a:t>
            </a:r>
            <a:endParaRPr lang="tr-TR" sz="1800" dirty="0"/>
          </a:p>
        </p:txBody>
      </p:sp>
      <p:sp>
        <p:nvSpPr>
          <p:cNvPr id="3" name="2 İçerik Yer Tutucusu"/>
          <p:cNvSpPr>
            <a:spLocks noGrp="1"/>
          </p:cNvSpPr>
          <p:nvPr>
            <p:ph idx="1"/>
          </p:nvPr>
        </p:nvSpPr>
        <p:spPr>
          <a:xfrm>
            <a:off x="539552" y="2492896"/>
            <a:ext cx="4293294" cy="3310880"/>
          </a:xfrm>
        </p:spPr>
        <p:txBody>
          <a:bodyPr/>
          <a:lstStyle/>
          <a:p>
            <a:pPr>
              <a:buFont typeface="Arial" pitchFamily="34" charset="0"/>
              <a:buChar char="•"/>
            </a:pPr>
            <a:r>
              <a:rPr lang="tr-TR" sz="1400" dirty="0" err="1" smtClean="0"/>
              <a:t>Hacklenilen</a:t>
            </a:r>
            <a:r>
              <a:rPr lang="tr-TR" sz="1400" dirty="0" smtClean="0"/>
              <a:t> Siteye kendilerini siber alem de </a:t>
            </a:r>
            <a:r>
              <a:rPr lang="tr-TR" sz="1400" dirty="0" err="1" smtClean="0"/>
              <a:t>Sifreciler</a:t>
            </a:r>
            <a:r>
              <a:rPr lang="tr-TR" sz="1400" dirty="0" smtClean="0"/>
              <a:t> olarak tanıtan bir grup Türk hacker tarafından yapıldı.</a:t>
            </a:r>
          </a:p>
          <a:p>
            <a:pPr>
              <a:buFont typeface="Arial" pitchFamily="34" charset="0"/>
              <a:buChar char="•"/>
            </a:pPr>
            <a:r>
              <a:rPr lang="tr-TR" sz="1400" dirty="0" smtClean="0"/>
              <a:t>Hackerler </a:t>
            </a:r>
            <a:r>
              <a:rPr lang="tr-TR" sz="1400" dirty="0" err="1" smtClean="0"/>
              <a:t>hacklediği</a:t>
            </a:r>
            <a:r>
              <a:rPr lang="tr-TR" sz="1400" dirty="0" smtClean="0"/>
              <a:t> siteye su notu bıraktı;</a:t>
            </a:r>
          </a:p>
          <a:p>
            <a:pPr>
              <a:buFont typeface="Arial" pitchFamily="34" charset="0"/>
              <a:buChar char="•"/>
            </a:pPr>
            <a:r>
              <a:rPr lang="tr-TR" sz="1400" dirty="0" err="1" smtClean="0"/>
              <a:t>Sanada</a:t>
            </a:r>
            <a:r>
              <a:rPr lang="tr-TR" sz="1400" dirty="0" smtClean="0"/>
              <a:t> Gelmek istedik İsmet Yılmaz Bey Kusura Bakma </a:t>
            </a:r>
            <a:r>
              <a:rPr lang="tr-TR" sz="1400" dirty="0" err="1" smtClean="0"/>
              <a:t>Besiratalay’a</a:t>
            </a:r>
            <a:r>
              <a:rPr lang="tr-TR" sz="1400" dirty="0" smtClean="0"/>
              <a:t> Geldik </a:t>
            </a:r>
            <a:r>
              <a:rPr lang="tr-TR" sz="1400" dirty="0" err="1" smtClean="0"/>
              <a:t>bulentarinc’a</a:t>
            </a:r>
            <a:r>
              <a:rPr lang="tr-TR" sz="1400" dirty="0" smtClean="0"/>
              <a:t> geldik </a:t>
            </a:r>
            <a:r>
              <a:rPr lang="tr-TR" sz="1400" dirty="0" err="1" smtClean="0"/>
              <a:t>MehmetAydınlar’a</a:t>
            </a:r>
            <a:r>
              <a:rPr lang="tr-TR" sz="1400" dirty="0" smtClean="0"/>
              <a:t> ve daha çok bakanlara geldik </a:t>
            </a:r>
            <a:r>
              <a:rPr lang="tr-TR" sz="1400" dirty="0" err="1" smtClean="0"/>
              <a:t>sonrasinda</a:t>
            </a:r>
            <a:r>
              <a:rPr lang="tr-TR" sz="1400" dirty="0" smtClean="0"/>
              <a:t> ise sana geldik gidiyoruz Ne </a:t>
            </a:r>
            <a:r>
              <a:rPr lang="tr-TR" sz="1400" dirty="0" err="1" smtClean="0"/>
              <a:t>Soylucez</a:t>
            </a:r>
            <a:r>
              <a:rPr lang="tr-TR" sz="1400" dirty="0" smtClean="0"/>
              <a:t> </a:t>
            </a:r>
            <a:r>
              <a:rPr lang="tr-TR" sz="1400" dirty="0" err="1" smtClean="0"/>
              <a:t>Hic</a:t>
            </a:r>
            <a:r>
              <a:rPr lang="tr-TR" sz="1400" dirty="0" smtClean="0"/>
              <a:t> </a:t>
            </a:r>
            <a:r>
              <a:rPr lang="tr-TR" sz="1400" dirty="0" err="1" smtClean="0"/>
              <a:t>Bisey</a:t>
            </a:r>
            <a:r>
              <a:rPr lang="tr-TR" sz="1400" dirty="0" smtClean="0"/>
              <a:t> Sana </a:t>
            </a:r>
            <a:r>
              <a:rPr lang="tr-TR" sz="1400" dirty="0" err="1" smtClean="0"/>
              <a:t>Diyebilcegimiz</a:t>
            </a:r>
            <a:r>
              <a:rPr lang="tr-TR" sz="1400" dirty="0" smtClean="0"/>
              <a:t> </a:t>
            </a:r>
            <a:r>
              <a:rPr lang="tr-TR" sz="1400" dirty="0" err="1" smtClean="0"/>
              <a:t>Biseyimiz</a:t>
            </a:r>
            <a:r>
              <a:rPr lang="tr-TR" sz="1400" dirty="0" smtClean="0"/>
              <a:t> Yok Ama </a:t>
            </a:r>
            <a:r>
              <a:rPr lang="tr-TR" sz="1400" dirty="0" err="1" smtClean="0"/>
              <a:t>Eger</a:t>
            </a:r>
            <a:r>
              <a:rPr lang="tr-TR" sz="1400" dirty="0" smtClean="0"/>
              <a:t> Tayip Beyi </a:t>
            </a:r>
            <a:r>
              <a:rPr lang="tr-TR" sz="1400" dirty="0" err="1" smtClean="0"/>
              <a:t>Gorursen</a:t>
            </a:r>
            <a:r>
              <a:rPr lang="tr-TR" sz="1400" dirty="0" smtClean="0"/>
              <a:t> </a:t>
            </a:r>
            <a:r>
              <a:rPr lang="tr-TR" sz="1400" dirty="0" err="1" smtClean="0"/>
              <a:t>Sifreciler’in</a:t>
            </a:r>
            <a:r>
              <a:rPr lang="tr-TR" sz="1400" dirty="0" smtClean="0"/>
              <a:t> Selami Var De </a:t>
            </a:r>
            <a:r>
              <a:rPr lang="tr-TR" sz="1400" dirty="0" err="1" smtClean="0"/>
              <a:t>Tmbb</a:t>
            </a:r>
            <a:r>
              <a:rPr lang="tr-TR" sz="1400" dirty="0" smtClean="0"/>
              <a:t> deki </a:t>
            </a:r>
            <a:r>
              <a:rPr lang="tr-TR" sz="1400" dirty="0" err="1" smtClean="0"/>
              <a:t>butun</a:t>
            </a:r>
            <a:r>
              <a:rPr lang="tr-TR" sz="1400" dirty="0" smtClean="0"/>
              <a:t> </a:t>
            </a:r>
            <a:r>
              <a:rPr lang="tr-TR" sz="1400" dirty="0" err="1" smtClean="0"/>
              <a:t>adamlari</a:t>
            </a:r>
            <a:r>
              <a:rPr lang="tr-TR" sz="1400" dirty="0" smtClean="0"/>
              <a:t> </a:t>
            </a:r>
            <a:r>
              <a:rPr lang="tr-TR" sz="1400" dirty="0" err="1" smtClean="0"/>
              <a:t>hackliyor</a:t>
            </a:r>
            <a:r>
              <a:rPr lang="tr-TR" sz="1400" dirty="0" smtClean="0"/>
              <a:t> </a:t>
            </a:r>
            <a:r>
              <a:rPr lang="tr-TR" sz="1400" dirty="0" err="1" smtClean="0"/>
              <a:t>sira</a:t>
            </a:r>
            <a:r>
              <a:rPr lang="tr-TR" sz="1400" dirty="0" smtClean="0"/>
              <a:t> sana geliyor de </a:t>
            </a:r>
            <a:r>
              <a:rPr lang="tr-TR" sz="1400" dirty="0" err="1" smtClean="0"/>
              <a:t>simdilik</a:t>
            </a:r>
            <a:r>
              <a:rPr lang="tr-TR" sz="1400" dirty="0" smtClean="0"/>
              <a:t> kendine </a:t>
            </a:r>
            <a:r>
              <a:rPr lang="tr-TR" sz="1400" dirty="0" err="1" smtClean="0"/>
              <a:t>cok</a:t>
            </a:r>
            <a:r>
              <a:rPr lang="tr-TR" sz="1400" dirty="0" smtClean="0"/>
              <a:t> iyi bak </a:t>
            </a:r>
            <a:r>
              <a:rPr lang="tr-TR" sz="1400" dirty="0" err="1" smtClean="0"/>
              <a:t>gorusmek</a:t>
            </a:r>
            <a:r>
              <a:rPr lang="tr-TR" sz="1400" dirty="0" smtClean="0"/>
              <a:t> dileği ile</a:t>
            </a:r>
          </a:p>
          <a:p>
            <a:pPr>
              <a:buNone/>
            </a:pPr>
            <a:r>
              <a:rPr lang="tr-TR" dirty="0" smtClean="0"/>
              <a:t> </a:t>
            </a:r>
          </a:p>
          <a:p>
            <a:pPr>
              <a:buFont typeface="Arial" pitchFamily="34" charset="0"/>
              <a:buChar char="•"/>
            </a:pPr>
            <a:endParaRPr lang="tr-TR" dirty="0"/>
          </a:p>
        </p:txBody>
      </p:sp>
      <p:sp>
        <p:nvSpPr>
          <p:cNvPr id="4" name="3 Slayt Numarası Yer Tutucusu"/>
          <p:cNvSpPr>
            <a:spLocks noGrp="1"/>
          </p:cNvSpPr>
          <p:nvPr>
            <p:ph type="sldNum" sz="quarter" idx="12"/>
          </p:nvPr>
        </p:nvSpPr>
        <p:spPr/>
        <p:txBody>
          <a:bodyPr/>
          <a:lstStyle/>
          <a:p>
            <a:pPr>
              <a:defRPr/>
            </a:pPr>
            <a:fld id="{9ACF3781-710F-46D6-B9F4-51217EE2D31A}" type="slidenum">
              <a:rPr lang="en-US" smtClean="0"/>
              <a:pPr>
                <a:defRPr/>
              </a:pPr>
              <a:t>50</a:t>
            </a:fld>
            <a:endParaRPr lang="en-US"/>
          </a:p>
        </p:txBody>
      </p:sp>
      <p:sp>
        <p:nvSpPr>
          <p:cNvPr id="6" name="5 Dikdörtgen"/>
          <p:cNvSpPr/>
          <p:nvPr/>
        </p:nvSpPr>
        <p:spPr>
          <a:xfrm>
            <a:off x="2411760" y="764704"/>
            <a:ext cx="6192688" cy="584775"/>
          </a:xfrm>
          <a:prstGeom prst="rect">
            <a:avLst/>
          </a:prstGeom>
        </p:spPr>
        <p:txBody>
          <a:bodyPr wrap="square">
            <a:spAutoFit/>
          </a:bodyPr>
          <a:lstStyle/>
          <a:p>
            <a:r>
              <a:rPr lang="tr-TR" sz="3200" dirty="0" err="1" smtClean="0"/>
              <a:t>Türkiyeye</a:t>
            </a:r>
            <a:r>
              <a:rPr lang="tr-TR" sz="3200" dirty="0" smtClean="0"/>
              <a:t> Yapılan Saldırılar</a:t>
            </a:r>
            <a:endParaRPr lang="tr-TR" sz="32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79712" y="333375"/>
            <a:ext cx="6561038" cy="1216025"/>
          </a:xfrm>
        </p:spPr>
        <p:txBody>
          <a:bodyPr/>
          <a:lstStyle/>
          <a:p>
            <a:r>
              <a:rPr lang="tr-TR" sz="3600" dirty="0" err="1" smtClean="0"/>
              <a:t>Türkiyeye</a:t>
            </a:r>
            <a:r>
              <a:rPr lang="tr-TR" sz="3600" dirty="0" smtClean="0"/>
              <a:t> Yapılan Saldırılar</a:t>
            </a:r>
            <a:endParaRPr lang="tr-TR" sz="3600" dirty="0"/>
          </a:p>
        </p:txBody>
      </p:sp>
      <p:sp>
        <p:nvSpPr>
          <p:cNvPr id="3" name="2 İçerik Yer Tutucusu"/>
          <p:cNvSpPr>
            <a:spLocks noGrp="1"/>
          </p:cNvSpPr>
          <p:nvPr>
            <p:ph idx="1"/>
          </p:nvPr>
        </p:nvSpPr>
        <p:spPr/>
        <p:txBody>
          <a:bodyPr/>
          <a:lstStyle/>
          <a:p>
            <a:r>
              <a:rPr lang="tr-TR" sz="1600" b="1" dirty="0" err="1" smtClean="0"/>
              <a:t>Anonymous</a:t>
            </a:r>
            <a:r>
              <a:rPr lang="tr-TR" sz="1600" b="1" dirty="0" smtClean="0"/>
              <a:t> </a:t>
            </a:r>
            <a:r>
              <a:rPr lang="tr-TR" sz="1600" b="1" dirty="0" err="1" smtClean="0"/>
              <a:t>BTK'yı</a:t>
            </a:r>
            <a:r>
              <a:rPr lang="tr-TR" sz="1600" b="1" dirty="0" smtClean="0"/>
              <a:t> </a:t>
            </a:r>
            <a:r>
              <a:rPr lang="tr-TR" sz="1600" b="1" dirty="0" err="1" smtClean="0"/>
              <a:t>Hack'ledi</a:t>
            </a:r>
            <a:r>
              <a:rPr lang="tr-TR" sz="1600" b="1" dirty="0" smtClean="0"/>
              <a:t>!</a:t>
            </a:r>
            <a:endParaRPr lang="tr-TR" sz="1600" dirty="0" smtClean="0"/>
          </a:p>
          <a:p>
            <a:r>
              <a:rPr lang="tr-TR" sz="1600" b="1" dirty="0" smtClean="0"/>
              <a:t>İnternetin bilinen hacker gruplarından </a:t>
            </a:r>
            <a:r>
              <a:rPr lang="tr-TR" sz="1600" b="1" dirty="0" err="1" smtClean="0"/>
              <a:t>Anonymous</a:t>
            </a:r>
            <a:r>
              <a:rPr lang="tr-TR" sz="1600" b="1" dirty="0" smtClean="0"/>
              <a:t>, Bilgi Teknolojileri ve İletişim Kurumu’nu </a:t>
            </a:r>
            <a:r>
              <a:rPr lang="tr-TR" sz="1600" b="1" dirty="0" err="1" smtClean="0"/>
              <a:t>hack’ledi</a:t>
            </a:r>
            <a:r>
              <a:rPr lang="tr-TR" sz="1600" b="1" dirty="0" smtClean="0"/>
              <a:t>. Ele geçirilen tüm bilgiler internette yayınlandı.</a:t>
            </a:r>
            <a:endParaRPr lang="tr-TR" sz="1600" dirty="0" smtClean="0"/>
          </a:p>
          <a:p>
            <a:endParaRPr lang="tr-TR" sz="1600" dirty="0" smtClean="0"/>
          </a:p>
          <a:p>
            <a:pPr>
              <a:buNone/>
            </a:pPr>
            <a:endParaRPr lang="tr-TR" sz="1600" dirty="0" smtClean="0"/>
          </a:p>
          <a:p>
            <a:endParaRPr lang="tr-TR" sz="1600" dirty="0"/>
          </a:p>
        </p:txBody>
      </p:sp>
      <p:sp>
        <p:nvSpPr>
          <p:cNvPr id="4" name="3 Slayt Numarası Yer Tutucusu"/>
          <p:cNvSpPr>
            <a:spLocks noGrp="1"/>
          </p:cNvSpPr>
          <p:nvPr>
            <p:ph type="sldNum" sz="quarter" idx="12"/>
          </p:nvPr>
        </p:nvSpPr>
        <p:spPr/>
        <p:txBody>
          <a:bodyPr/>
          <a:lstStyle/>
          <a:p>
            <a:pPr>
              <a:defRPr/>
            </a:pPr>
            <a:fld id="{9ACF3781-710F-46D6-B9F4-51217EE2D31A}" type="slidenum">
              <a:rPr lang="en-US" smtClean="0"/>
              <a:pPr>
                <a:defRPr/>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692696"/>
            <a:ext cx="6489030" cy="856704"/>
          </a:xfrm>
        </p:spPr>
        <p:txBody>
          <a:bodyPr/>
          <a:lstStyle/>
          <a:p>
            <a:r>
              <a:rPr lang="tr-TR" sz="3200" dirty="0" err="1" smtClean="0"/>
              <a:t>Türkiyeye</a:t>
            </a:r>
            <a:r>
              <a:rPr lang="tr-TR" sz="3200" dirty="0" smtClean="0"/>
              <a:t> Yapılan Saldırılar</a:t>
            </a:r>
            <a:endParaRPr lang="tr-TR" sz="3200" dirty="0"/>
          </a:p>
        </p:txBody>
      </p:sp>
      <p:sp>
        <p:nvSpPr>
          <p:cNvPr id="3" name="2 İçerik Yer Tutucusu"/>
          <p:cNvSpPr>
            <a:spLocks noGrp="1"/>
          </p:cNvSpPr>
          <p:nvPr>
            <p:ph idx="1"/>
          </p:nvPr>
        </p:nvSpPr>
        <p:spPr>
          <a:xfrm>
            <a:off x="395536" y="1772816"/>
            <a:ext cx="5373414" cy="4248472"/>
          </a:xfrm>
        </p:spPr>
        <p:txBody>
          <a:bodyPr/>
          <a:lstStyle/>
          <a:p>
            <a:pPr>
              <a:buFont typeface="Arial" pitchFamily="34" charset="0"/>
              <a:buChar char="•"/>
            </a:pPr>
            <a:r>
              <a:rPr lang="tr-TR" sz="2000" dirty="0" smtClean="0"/>
              <a:t>MERNİS</a:t>
            </a:r>
            <a:r>
              <a:rPr lang="tr-TR" sz="1400" dirty="0" smtClean="0"/>
              <a:t> (70 Milyon Kişinin Kimlik Bilgileri ele geçirildi)</a:t>
            </a:r>
          </a:p>
          <a:p>
            <a:pPr algn="just">
              <a:buFont typeface="Arial" pitchFamily="34" charset="0"/>
              <a:buChar char="•"/>
            </a:pPr>
            <a:r>
              <a:rPr lang="tr-TR" sz="2000" dirty="0" smtClean="0"/>
              <a:t>İLSİS</a:t>
            </a:r>
            <a:r>
              <a:rPr lang="tr-TR" sz="1400" dirty="0" smtClean="0"/>
              <a:t> (Milli Eğitim Bakanlığı’nın 687 bin öğretmene ait kayıtların tutulduğu İl ve İlçe Milli Eğitim Müdürlükleri Yönetim Bilgi Sistemi’nin (İLSİS) 3 ay önce ‘</a:t>
            </a:r>
            <a:r>
              <a:rPr lang="tr-TR" sz="1400" dirty="0" err="1" smtClean="0"/>
              <a:t>hacker’ların</a:t>
            </a:r>
            <a:r>
              <a:rPr lang="tr-TR" sz="1400" dirty="0" smtClean="0"/>
              <a:t> saldırısına uğradığı ortaya çıktı. Öğretmenlerin isim, </a:t>
            </a:r>
            <a:r>
              <a:rPr lang="tr-TR" sz="1400" dirty="0" err="1" smtClean="0"/>
              <a:t>soyisim</a:t>
            </a:r>
            <a:r>
              <a:rPr lang="tr-TR" sz="1400" dirty="0" smtClean="0"/>
              <a:t>, T.C. kimlik no ve okul isimlerinin bulunduğu bilgileri ünlü paylaşım sitesi </a:t>
            </a:r>
            <a:r>
              <a:rPr lang="tr-TR" sz="1400" dirty="0" err="1" smtClean="0"/>
              <a:t>Rapidshare’de</a:t>
            </a:r>
            <a:r>
              <a:rPr lang="tr-TR" sz="1400" dirty="0" smtClean="0"/>
              <a:t> paylaşıma açıldı. MEB, bakanlık çalışanlarında bir güvenlik </a:t>
            </a:r>
            <a:r>
              <a:rPr lang="tr-TR" sz="1400" dirty="0" err="1" smtClean="0"/>
              <a:t>zaafiyeti</a:t>
            </a:r>
            <a:r>
              <a:rPr lang="tr-TR" sz="1400" dirty="0" smtClean="0"/>
              <a:t> olup olmadığı ile ilgili soruşturma başlattı.)</a:t>
            </a:r>
          </a:p>
          <a:p>
            <a:pPr>
              <a:buFont typeface="Arial" pitchFamily="34" charset="0"/>
              <a:buChar char="•"/>
            </a:pPr>
            <a:r>
              <a:rPr lang="tr-TR" sz="2000" dirty="0" smtClean="0"/>
              <a:t>UYAP</a:t>
            </a:r>
            <a:r>
              <a:rPr lang="tr-TR" sz="1400" dirty="0" smtClean="0"/>
              <a:t>  (Sinan </a:t>
            </a:r>
            <a:r>
              <a:rPr lang="tr-TR" sz="1400" dirty="0" err="1" smtClean="0"/>
              <a:t>Berberoğlu</a:t>
            </a:r>
            <a:r>
              <a:rPr lang="tr-TR" sz="1400" dirty="0" smtClean="0"/>
              <a:t> liderliğindeki şebekenin, Türkiye genelinde tüm adli kayıtların tutulduğu </a:t>
            </a:r>
            <a:r>
              <a:rPr lang="tr-TR" sz="1400" dirty="0" err="1" smtClean="0"/>
              <a:t>UYAP'a</a:t>
            </a:r>
            <a:r>
              <a:rPr lang="tr-TR" sz="1400" dirty="0" smtClean="0"/>
              <a:t> defalarca giriş yaptığı belirlendi.) </a:t>
            </a:r>
          </a:p>
          <a:p>
            <a:pPr>
              <a:buFont typeface="Arial" pitchFamily="34" charset="0"/>
              <a:buChar char="•"/>
            </a:pPr>
            <a:r>
              <a:rPr lang="tr-TR" sz="2000" dirty="0" smtClean="0"/>
              <a:t>OPERATÖRLER</a:t>
            </a:r>
          </a:p>
          <a:p>
            <a:pPr>
              <a:buFont typeface="Arial" pitchFamily="34" charset="0"/>
              <a:buChar char="•"/>
            </a:pPr>
            <a:r>
              <a:rPr lang="tr-TR" sz="2000" dirty="0" smtClean="0"/>
              <a:t>FİNANS KURUMLARI</a:t>
            </a:r>
          </a:p>
          <a:p>
            <a:pPr>
              <a:buNone/>
            </a:pPr>
            <a:endParaRPr lang="tr-TR" sz="2000" dirty="0" smtClean="0"/>
          </a:p>
          <a:p>
            <a:endParaRPr lang="tr-TR" sz="2800" dirty="0" smtClean="0"/>
          </a:p>
          <a:p>
            <a:endParaRPr lang="tr-TR" dirty="0"/>
          </a:p>
        </p:txBody>
      </p:sp>
      <p:sp>
        <p:nvSpPr>
          <p:cNvPr id="4" name="3 Slayt Numarası Yer Tutucusu"/>
          <p:cNvSpPr>
            <a:spLocks noGrp="1"/>
          </p:cNvSpPr>
          <p:nvPr>
            <p:ph type="sldNum" sz="quarter" idx="12"/>
          </p:nvPr>
        </p:nvSpPr>
        <p:spPr/>
        <p:txBody>
          <a:bodyPr/>
          <a:lstStyle/>
          <a:p>
            <a:pPr>
              <a:defRPr/>
            </a:pPr>
            <a:fld id="{9ACF3781-710F-46D6-B9F4-51217EE2D31A}"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95736" y="333375"/>
            <a:ext cx="6345014" cy="1216025"/>
          </a:xfrm>
        </p:spPr>
        <p:txBody>
          <a:bodyPr/>
          <a:lstStyle/>
          <a:p>
            <a:r>
              <a:rPr lang="tr-TR" sz="2800" dirty="0" smtClean="0"/>
              <a:t>TÜRKİYEYE YAPILAN SALDIRILAR</a:t>
            </a:r>
            <a:endParaRPr lang="tr-TR" sz="2800" dirty="0"/>
          </a:p>
        </p:txBody>
      </p:sp>
      <p:sp>
        <p:nvSpPr>
          <p:cNvPr id="3" name="2 İçerik Yer Tutucusu"/>
          <p:cNvSpPr>
            <a:spLocks noGrp="1"/>
          </p:cNvSpPr>
          <p:nvPr>
            <p:ph idx="1"/>
          </p:nvPr>
        </p:nvSpPr>
        <p:spPr/>
        <p:txBody>
          <a:bodyPr/>
          <a:lstStyle/>
          <a:p>
            <a:r>
              <a:rPr lang="tr-TR" sz="1600" dirty="0" err="1" smtClean="0"/>
              <a:t>RedHack</a:t>
            </a:r>
            <a:r>
              <a:rPr lang="tr-TR" sz="1600" dirty="0" smtClean="0"/>
              <a:t> Grubu (Kızıl </a:t>
            </a:r>
            <a:r>
              <a:rPr lang="tr-TR" sz="1600" dirty="0" err="1" smtClean="0"/>
              <a:t>Hackerlar</a:t>
            </a:r>
            <a:r>
              <a:rPr lang="tr-TR" sz="1600" dirty="0" smtClean="0"/>
              <a:t> Birliği) Ankara Emniyet Müdürlüğünü </a:t>
            </a:r>
            <a:r>
              <a:rPr lang="tr-TR" sz="1600" dirty="0" err="1" smtClean="0"/>
              <a:t>Hackledi</a:t>
            </a:r>
            <a:endParaRPr lang="tr-TR" sz="1600" dirty="0" smtClean="0"/>
          </a:p>
          <a:p>
            <a:r>
              <a:rPr lang="tr-TR" sz="1600" dirty="0" err="1" smtClean="0"/>
              <a:t>Anonymous</a:t>
            </a:r>
            <a:r>
              <a:rPr lang="tr-TR" sz="1600" dirty="0" smtClean="0"/>
              <a:t> Grubu’nun </a:t>
            </a:r>
            <a:r>
              <a:rPr lang="tr-TR" sz="1600" dirty="0" err="1" smtClean="0"/>
              <a:t>RedHack’e</a:t>
            </a:r>
            <a:r>
              <a:rPr lang="tr-TR" sz="1600" dirty="0" smtClean="0"/>
              <a:t> destek vermek amacıyla </a:t>
            </a:r>
            <a:r>
              <a:rPr lang="tr-TR" sz="1600" dirty="0" err="1" smtClean="0"/>
              <a:t>TTNet</a:t>
            </a:r>
            <a:r>
              <a:rPr lang="tr-TR" sz="1600" dirty="0" smtClean="0"/>
              <a:t>, Emniyet Genel Müdürlüğü, Adalet Bakanlığı, Yargıtay’a önceki gece itibariyle bir saldırı başlattığı belirtildi. </a:t>
            </a:r>
            <a:br>
              <a:rPr lang="tr-TR" sz="1600" dirty="0" smtClean="0"/>
            </a:br>
            <a:endParaRPr lang="tr-TR" sz="1600" dirty="0" smtClean="0"/>
          </a:p>
          <a:p>
            <a:r>
              <a:rPr lang="tr-TR" sz="1400" dirty="0" smtClean="0"/>
              <a:t> </a:t>
            </a:r>
            <a:r>
              <a:rPr lang="tr-TR" sz="1400" b="1" dirty="0" smtClean="0"/>
              <a:t>TİB fişi çekti</a:t>
            </a:r>
            <a:br>
              <a:rPr lang="tr-TR" sz="1400" b="1" dirty="0" smtClean="0"/>
            </a:br>
            <a:r>
              <a:rPr lang="tr-TR" sz="1400" dirty="0" smtClean="0"/>
              <a:t>İddiaya göre bu saldırılar sırasında Emniyet Genel Müdürlüğü ve Adalet Bakanlığı’nın sistemleri çökertildi, bu saldırılarla baş edilemeyince de Türkiye İletişim Başkanlığı (TİB), internet yurt dışı çıkışları kapattı. Yine </a:t>
            </a:r>
            <a:r>
              <a:rPr lang="tr-TR" sz="1400" dirty="0" err="1" smtClean="0"/>
              <a:t>RedHack’e</a:t>
            </a:r>
            <a:r>
              <a:rPr lang="tr-TR" sz="1400" dirty="0" smtClean="0"/>
              <a:t> göre </a:t>
            </a:r>
            <a:r>
              <a:rPr lang="tr-TR" sz="1400" dirty="0" err="1" smtClean="0"/>
              <a:t>Anonymous’un</a:t>
            </a:r>
            <a:r>
              <a:rPr lang="tr-TR" sz="1400" dirty="0" smtClean="0"/>
              <a:t> saldırısına karşı alınan bu önlemden sonra kendi grupları yurt içinden saldırıyı devam ettirdiler, TİB de bu noktada ’fişi </a:t>
            </a:r>
            <a:r>
              <a:rPr lang="tr-TR" sz="1400" dirty="0" err="1" smtClean="0"/>
              <a:t>çekerek’tüm</a:t>
            </a:r>
            <a:r>
              <a:rPr lang="tr-TR" sz="1400" dirty="0" smtClean="0"/>
              <a:t> ADSL bağlantılarını kapattı. Böylece tüm Türkiye’de yaşanan internet bağlantı sorunu ortaya çıktı. İnternetin 22:00 - 00:00 saatleri arasında kesilmesini “şans” olarak değerlendiren uzmanlar, gün içinde olabilecek bir kesintinin birçok sektörü olumsuz yönde etkileyeceğini ve çalışmaların aksayabileceğini kaydetti.</a:t>
            </a:r>
          </a:p>
          <a:p>
            <a:endParaRPr lang="tr-TR" dirty="0"/>
          </a:p>
        </p:txBody>
      </p:sp>
      <p:sp>
        <p:nvSpPr>
          <p:cNvPr id="4" name="3 Slayt Numarası Yer Tutucusu"/>
          <p:cNvSpPr>
            <a:spLocks noGrp="1"/>
          </p:cNvSpPr>
          <p:nvPr>
            <p:ph type="sldNum" sz="quarter" idx="12"/>
          </p:nvPr>
        </p:nvSpPr>
        <p:spPr/>
        <p:txBody>
          <a:bodyPr/>
          <a:lstStyle/>
          <a:p>
            <a:pPr>
              <a:defRPr/>
            </a:pPr>
            <a:fld id="{9ACF3781-710F-46D6-B9F4-51217EE2D31A}"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2051720" y="476250"/>
            <a:ext cx="6336704" cy="1054100"/>
          </a:xfrm>
        </p:spPr>
        <p:txBody>
          <a:bodyPr>
            <a:normAutofit/>
          </a:bodyPr>
          <a:lstStyle/>
          <a:p>
            <a:pPr lvl="0"/>
            <a:r>
              <a:rPr lang="tr-TR" sz="2800" b="1" dirty="0" smtClean="0">
                <a:solidFill>
                  <a:srgbClr val="C00000"/>
                </a:solidFill>
              </a:rPr>
              <a:t>GÜNDEMDEKİLER - 9</a:t>
            </a:r>
            <a:r>
              <a:rPr lang="tr-TR" sz="2800" b="1" dirty="0" smtClean="0">
                <a:solidFill>
                  <a:srgbClr val="C00000"/>
                </a:solidFill>
                <a:latin typeface="Arial" charset="0"/>
              </a:rPr>
              <a:t/>
            </a:r>
            <a:br>
              <a:rPr lang="tr-TR" sz="2800" b="1" dirty="0" smtClean="0">
                <a:solidFill>
                  <a:srgbClr val="C00000"/>
                </a:solidFill>
                <a:latin typeface="Arial" charset="0"/>
              </a:rPr>
            </a:br>
            <a:r>
              <a:rPr lang="tr-TR" sz="2800" b="1" dirty="0" smtClean="0">
                <a:solidFill>
                  <a:srgbClr val="C00000"/>
                </a:solidFill>
                <a:latin typeface="Arial" charset="0"/>
              </a:rPr>
              <a:t>(</a:t>
            </a:r>
            <a:r>
              <a:rPr lang="tr-TR" sz="2800" b="1" dirty="0" smtClean="0">
                <a:solidFill>
                  <a:srgbClr val="C00000"/>
                </a:solidFill>
              </a:rPr>
              <a:t>SALDIRILAR – 1)</a:t>
            </a:r>
            <a:endParaRPr lang="tr-TR" sz="2800" b="1" dirty="0" smtClean="0">
              <a:solidFill>
                <a:srgbClr val="C00000"/>
              </a:solidFill>
              <a:latin typeface="Arial" charset="0"/>
            </a:endParaRPr>
          </a:p>
        </p:txBody>
      </p:sp>
      <p:sp>
        <p:nvSpPr>
          <p:cNvPr id="43012" name="Rectangle 3"/>
          <p:cNvSpPr>
            <a:spLocks noChangeArrowheads="1"/>
          </p:cNvSpPr>
          <p:nvPr/>
        </p:nvSpPr>
        <p:spPr bwMode="auto">
          <a:xfrm>
            <a:off x="395536" y="1844824"/>
            <a:ext cx="8382000" cy="4114800"/>
          </a:xfrm>
          <a:prstGeom prst="rect">
            <a:avLst/>
          </a:prstGeom>
          <a:noFill/>
          <a:ln w="12700">
            <a:noFill/>
            <a:miter lim="800000"/>
            <a:headEnd/>
            <a:tailEnd/>
          </a:ln>
        </p:spPr>
        <p:txBody>
          <a:bodyPr lIns="90488" tIns="44450" rIns="90488" bIns="44450"/>
          <a:lstStyle/>
          <a:p>
            <a:pPr marL="285750" lvl="0" indent="-285750" algn="l" defTabSz="911225">
              <a:buFont typeface="Arial" pitchFamily="34" charset="0"/>
              <a:buChar char="•"/>
              <a:defRPr/>
            </a:pPr>
            <a:r>
              <a:rPr lang="tr-TR" sz="2800" dirty="0" smtClean="0"/>
              <a:t>Saldırılar artık kapsamlı</a:t>
            </a:r>
          </a:p>
          <a:p>
            <a:pPr marL="285750" lvl="0" indent="-285750" algn="l" defTabSz="911225">
              <a:buFont typeface="Arial" pitchFamily="34" charset="0"/>
              <a:buChar char="•"/>
              <a:defRPr/>
            </a:pPr>
            <a:r>
              <a:rPr lang="tr-TR" sz="2800" dirty="0" smtClean="0"/>
              <a:t>Çoklu saldırılar popüler</a:t>
            </a:r>
          </a:p>
          <a:p>
            <a:pPr marL="285750" lvl="0" indent="-285750" algn="l" defTabSz="911225">
              <a:buFont typeface="Arial" pitchFamily="34" charset="0"/>
              <a:buChar char="•"/>
              <a:defRPr/>
            </a:pPr>
            <a:r>
              <a:rPr lang="tr-TR" sz="2800" dirty="0" smtClean="0"/>
              <a:t>Senaryoları yazılmış ve denenmiş,</a:t>
            </a:r>
          </a:p>
          <a:p>
            <a:pPr marL="285750" lvl="0" indent="-285750" algn="l" defTabSz="911225">
              <a:buFont typeface="Arial" pitchFamily="34" charset="0"/>
              <a:buChar char="•"/>
              <a:defRPr/>
            </a:pPr>
            <a:r>
              <a:rPr lang="tr-TR" sz="2800" dirty="0" smtClean="0"/>
              <a:t>Karma yapıları içeriyor..</a:t>
            </a:r>
          </a:p>
          <a:p>
            <a:pPr marL="285750" lvl="0" indent="-285750" algn="l" defTabSz="911225">
              <a:buFont typeface="Arial" pitchFamily="34" charset="0"/>
              <a:buChar char="•"/>
              <a:defRPr/>
            </a:pPr>
            <a:r>
              <a:rPr lang="tr-TR" sz="2800" dirty="0" smtClean="0"/>
              <a:t>Bilinmeyenler /düşünülmeyenler..</a:t>
            </a:r>
          </a:p>
          <a:p>
            <a:pPr marL="285750" lvl="0" indent="-285750" algn="l" defTabSz="911225">
              <a:buFont typeface="Arial" pitchFamily="34" charset="0"/>
              <a:buChar char="•"/>
              <a:defRPr/>
            </a:pPr>
            <a:r>
              <a:rPr lang="tr-TR" sz="2800" dirty="0" smtClean="0"/>
              <a:t>Sürekli yenilikler içeriyor..</a:t>
            </a:r>
          </a:p>
          <a:p>
            <a:pPr marL="285750" lvl="0" indent="-285750" algn="l" defTabSz="911225">
              <a:buFont typeface="Arial" pitchFamily="34" charset="0"/>
              <a:buChar char="•"/>
              <a:defRPr/>
            </a:pPr>
            <a:r>
              <a:rPr lang="tr-TR" sz="2800" dirty="0" smtClean="0"/>
              <a:t>Takip gerektiriyor..</a:t>
            </a:r>
          </a:p>
          <a:p>
            <a:pPr marL="285750" lvl="0" indent="-285750" algn="l" defTabSz="911225">
              <a:buFont typeface="Arial" pitchFamily="34" charset="0"/>
              <a:buChar char="•"/>
              <a:defRPr/>
            </a:pPr>
            <a:r>
              <a:rPr lang="tr-TR" sz="2800" dirty="0" smtClean="0"/>
              <a:t>Yüksek bilgi birikimi gerektiriyor..</a:t>
            </a:r>
          </a:p>
          <a:p>
            <a:pPr marL="514350" indent="-514350"/>
            <a:endParaRPr lang="tr-TR" sz="2800" dirty="0" smtClean="0"/>
          </a:p>
          <a:p>
            <a:pPr marL="514350" indent="-514350">
              <a:buAutoNum type="arabicPeriod"/>
            </a:pPr>
            <a:endParaRPr lang="tr-TR" sz="4000" dirty="0" smtClean="0"/>
          </a:p>
          <a:p>
            <a:pPr marL="514350" indent="-514350">
              <a:buAutoNum type="arabicPeriod"/>
            </a:pPr>
            <a:endParaRPr lang="el-GR" sz="4000" dirty="0" smtClean="0"/>
          </a:p>
        </p:txBody>
      </p:sp>
      <p:sp>
        <p:nvSpPr>
          <p:cNvPr id="43013" name="Rectangle 4"/>
          <p:cNvSpPr>
            <a:spLocks noChangeArrowheads="1"/>
          </p:cNvSpPr>
          <p:nvPr/>
        </p:nvSpPr>
        <p:spPr bwMode="auto">
          <a:xfrm>
            <a:off x="0" y="-3848100"/>
            <a:ext cx="9144000" cy="0"/>
          </a:xfrm>
          <a:prstGeom prst="rect">
            <a:avLst/>
          </a:prstGeom>
          <a:noFill/>
          <a:ln w="9525" algn="ctr">
            <a:noFill/>
            <a:miter lim="800000"/>
            <a:headEnd/>
            <a:tailEnd/>
          </a:ln>
        </p:spPr>
        <p:txBody>
          <a:bodyPr vert="eaVert" wrap="none" lIns="41148" tIns="20574" rIns="41148" bIns="20574" anchor="ctr">
            <a:spAutoFit/>
          </a:bodyPr>
          <a:lstStyle/>
          <a:p>
            <a:endParaRPr lang="tr-TR"/>
          </a:p>
        </p:txBody>
      </p:sp>
      <p:sp>
        <p:nvSpPr>
          <p:cNvPr id="43014" name="Rectangle 5"/>
          <p:cNvSpPr>
            <a:spLocks noChangeArrowheads="1"/>
          </p:cNvSpPr>
          <p:nvPr/>
        </p:nvSpPr>
        <p:spPr bwMode="auto">
          <a:xfrm>
            <a:off x="0" y="765175"/>
            <a:ext cx="9144000" cy="0"/>
          </a:xfrm>
          <a:prstGeom prst="rect">
            <a:avLst/>
          </a:prstGeom>
          <a:noFill/>
          <a:ln w="9525" algn="ctr">
            <a:noFill/>
            <a:miter lim="800000"/>
            <a:headEnd/>
            <a:tailEnd/>
          </a:ln>
        </p:spPr>
        <p:txBody>
          <a:bodyPr vert="eaVert" wrap="none" lIns="41148" tIns="20574" rIns="41148" bIns="20574" anchor="ctr">
            <a:spAutoFit/>
          </a:bodyPr>
          <a:lstStyle/>
          <a:p>
            <a:endParaRPr lang="tr-T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3"/>
          <p:cNvSpPr>
            <a:spLocks noChangeArrowheads="1"/>
          </p:cNvSpPr>
          <p:nvPr/>
        </p:nvSpPr>
        <p:spPr bwMode="auto">
          <a:xfrm>
            <a:off x="467544" y="1844824"/>
            <a:ext cx="8382000" cy="4608512"/>
          </a:xfrm>
          <a:prstGeom prst="rect">
            <a:avLst/>
          </a:prstGeom>
          <a:noFill/>
          <a:ln w="12700">
            <a:noFill/>
            <a:miter lim="800000"/>
            <a:headEnd/>
            <a:tailEnd/>
          </a:ln>
        </p:spPr>
        <p:txBody>
          <a:bodyPr lIns="90488" tIns="44450" rIns="90488" bIns="44450"/>
          <a:lstStyle/>
          <a:p>
            <a:pPr marL="514350" indent="-514350" algn="l">
              <a:buFont typeface="Arial" pitchFamily="34" charset="0"/>
              <a:buChar char="•"/>
            </a:pPr>
            <a:r>
              <a:rPr lang="tr-TR" sz="2800" dirty="0" smtClean="0"/>
              <a:t>Casus yazılım sayısı artıyor.</a:t>
            </a:r>
          </a:p>
          <a:p>
            <a:pPr marL="514350" indent="-514350" algn="l">
              <a:buFont typeface="Arial" pitchFamily="34" charset="0"/>
              <a:buChar char="•"/>
            </a:pPr>
            <a:r>
              <a:rPr lang="tr-TR" sz="2800" dirty="0" smtClean="0"/>
              <a:t>Farklılaşıyorlar.</a:t>
            </a:r>
          </a:p>
          <a:p>
            <a:pPr marL="514350" indent="-514350" algn="l">
              <a:buFont typeface="Arial" pitchFamily="34" charset="0"/>
              <a:buChar char="•"/>
            </a:pPr>
            <a:r>
              <a:rPr lang="tr-TR" sz="2800" dirty="0" smtClean="0"/>
              <a:t>Kendilerini saklayabiliyorlar, görünmez olabiliyorlar.</a:t>
            </a:r>
          </a:p>
          <a:p>
            <a:pPr marL="514350" indent="-514350" algn="l">
              <a:buFont typeface="Arial" pitchFamily="34" charset="0"/>
              <a:buChar char="•"/>
            </a:pPr>
            <a:r>
              <a:rPr lang="tr-TR" sz="2800" dirty="0" smtClean="0"/>
              <a:t>Silseniz bile tekrar kopyalayabiliyorlar</a:t>
            </a:r>
          </a:p>
          <a:p>
            <a:pPr marL="514350" indent="-514350" algn="l">
              <a:buFont typeface="Arial" pitchFamily="34" charset="0"/>
              <a:buChar char="•"/>
            </a:pPr>
            <a:r>
              <a:rPr lang="tr-TR" sz="2800" dirty="0" smtClean="0"/>
              <a:t>Belirli bir süre var olup sonra kendilerini yok edebiliyorlar.</a:t>
            </a:r>
          </a:p>
          <a:p>
            <a:pPr marL="514350" indent="-514350" algn="l">
              <a:buFont typeface="Arial" pitchFamily="34" charset="0"/>
              <a:buChar char="•"/>
            </a:pPr>
            <a:r>
              <a:rPr lang="tr-TR" sz="2800" dirty="0" smtClean="0"/>
              <a:t>38 grupta bunları sınıflandırdık.</a:t>
            </a:r>
          </a:p>
          <a:p>
            <a:pPr marL="514350" indent="-514350" algn="l">
              <a:buFont typeface="Arial" pitchFamily="34" charset="0"/>
              <a:buChar char="•"/>
            </a:pPr>
            <a:r>
              <a:rPr lang="tr-TR" sz="2800" dirty="0" err="1" smtClean="0">
                <a:solidFill>
                  <a:srgbClr val="FF0000"/>
                </a:solidFill>
              </a:rPr>
              <a:t>Türkiyede</a:t>
            </a:r>
            <a:r>
              <a:rPr lang="tr-TR" sz="2800" dirty="0" smtClean="0">
                <a:solidFill>
                  <a:srgbClr val="FF0000"/>
                </a:solidFill>
              </a:rPr>
              <a:t> yaklaşık</a:t>
            </a:r>
          </a:p>
          <a:p>
            <a:pPr marL="514350" indent="-514350" algn="l"/>
            <a:r>
              <a:rPr lang="tr-TR" sz="2800" dirty="0" smtClean="0">
                <a:solidFill>
                  <a:srgbClr val="FF0000"/>
                </a:solidFill>
              </a:rPr>
              <a:t>	2000 server köle</a:t>
            </a:r>
          </a:p>
          <a:p>
            <a:pPr marL="514350" indent="-514350"/>
            <a:endParaRPr lang="tr-TR" sz="4000" dirty="0" smtClean="0"/>
          </a:p>
          <a:p>
            <a:pPr marL="514350" indent="-514350">
              <a:buAutoNum type="arabicPeriod"/>
            </a:pPr>
            <a:endParaRPr lang="tr-TR" sz="4000" dirty="0" smtClean="0"/>
          </a:p>
          <a:p>
            <a:pPr marL="514350" indent="-514350">
              <a:buAutoNum type="arabicPeriod"/>
            </a:pPr>
            <a:endParaRPr lang="el-GR" sz="4000" dirty="0" smtClean="0"/>
          </a:p>
        </p:txBody>
      </p:sp>
      <p:sp>
        <p:nvSpPr>
          <p:cNvPr id="43013" name="Rectangle 4"/>
          <p:cNvSpPr>
            <a:spLocks noChangeArrowheads="1"/>
          </p:cNvSpPr>
          <p:nvPr/>
        </p:nvSpPr>
        <p:spPr bwMode="auto">
          <a:xfrm>
            <a:off x="0" y="-3848100"/>
            <a:ext cx="9144000" cy="0"/>
          </a:xfrm>
          <a:prstGeom prst="rect">
            <a:avLst/>
          </a:prstGeom>
          <a:noFill/>
          <a:ln w="9525" algn="ctr">
            <a:noFill/>
            <a:miter lim="800000"/>
            <a:headEnd/>
            <a:tailEnd/>
          </a:ln>
        </p:spPr>
        <p:txBody>
          <a:bodyPr vert="eaVert" wrap="none" lIns="41148" tIns="20574" rIns="41148" bIns="20574" anchor="ctr">
            <a:spAutoFit/>
          </a:bodyPr>
          <a:lstStyle/>
          <a:p>
            <a:endParaRPr lang="tr-TR"/>
          </a:p>
        </p:txBody>
      </p:sp>
      <p:sp>
        <p:nvSpPr>
          <p:cNvPr id="43014" name="Rectangle 5"/>
          <p:cNvSpPr>
            <a:spLocks noChangeArrowheads="1"/>
          </p:cNvSpPr>
          <p:nvPr/>
        </p:nvSpPr>
        <p:spPr bwMode="auto">
          <a:xfrm>
            <a:off x="0" y="765175"/>
            <a:ext cx="9144000" cy="0"/>
          </a:xfrm>
          <a:prstGeom prst="rect">
            <a:avLst/>
          </a:prstGeom>
          <a:noFill/>
          <a:ln w="9525" algn="ctr">
            <a:noFill/>
            <a:miter lim="800000"/>
            <a:headEnd/>
            <a:tailEnd/>
          </a:ln>
        </p:spPr>
        <p:txBody>
          <a:bodyPr vert="eaVert" wrap="none" lIns="41148" tIns="20574" rIns="41148" bIns="20574" anchor="ctr">
            <a:spAutoFit/>
          </a:bodyPr>
          <a:lstStyle/>
          <a:p>
            <a:endParaRPr lang="tr-TR"/>
          </a:p>
        </p:txBody>
      </p:sp>
      <p:sp>
        <p:nvSpPr>
          <p:cNvPr id="7" name="Rectangle 2"/>
          <p:cNvSpPr>
            <a:spLocks noGrp="1" noChangeArrowheads="1"/>
          </p:cNvSpPr>
          <p:nvPr>
            <p:ph type="title"/>
          </p:nvPr>
        </p:nvSpPr>
        <p:spPr>
          <a:xfrm>
            <a:off x="2051720" y="476250"/>
            <a:ext cx="4320480" cy="1054100"/>
          </a:xfrm>
        </p:spPr>
        <p:txBody>
          <a:bodyPr>
            <a:normAutofit fontScale="90000"/>
          </a:bodyPr>
          <a:lstStyle/>
          <a:p>
            <a:r>
              <a:rPr lang="tr-TR" sz="2800" b="1" dirty="0" smtClean="0">
                <a:solidFill>
                  <a:srgbClr val="C00000"/>
                </a:solidFill>
              </a:rPr>
              <a:t>GÜNDEMDEKİLER - 9</a:t>
            </a:r>
            <a:r>
              <a:rPr lang="tr-TR" sz="2800" b="1" dirty="0" smtClean="0">
                <a:solidFill>
                  <a:srgbClr val="C00000"/>
                </a:solidFill>
                <a:latin typeface="Arial" charset="0"/>
              </a:rPr>
              <a:t/>
            </a:r>
            <a:br>
              <a:rPr lang="tr-TR" sz="2800" b="1" dirty="0" smtClean="0">
                <a:solidFill>
                  <a:srgbClr val="C00000"/>
                </a:solidFill>
                <a:latin typeface="Arial" charset="0"/>
              </a:rPr>
            </a:br>
            <a:r>
              <a:rPr lang="tr-TR" sz="2800" b="1" dirty="0" smtClean="0">
                <a:solidFill>
                  <a:srgbClr val="C00000"/>
                </a:solidFill>
                <a:latin typeface="Arial" charset="0"/>
              </a:rPr>
              <a:t>(</a:t>
            </a:r>
            <a:r>
              <a:rPr lang="tr-TR" sz="2800" b="1" dirty="0" smtClean="0">
                <a:solidFill>
                  <a:srgbClr val="C00000"/>
                </a:solidFill>
              </a:rPr>
              <a:t>SALDIRILAR – 3)</a:t>
            </a:r>
            <a:endParaRPr lang="tr-TR" sz="2800" b="1" dirty="0" smtClean="0">
              <a:solidFill>
                <a:srgbClr val="C00000"/>
              </a:solidFill>
              <a:latin typeface="Arial"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339752" y="476250"/>
            <a:ext cx="6336704" cy="1054100"/>
          </a:xfrm>
        </p:spPr>
        <p:txBody>
          <a:bodyPr>
            <a:normAutofit/>
          </a:bodyPr>
          <a:lstStyle/>
          <a:p>
            <a:pPr lvl="0"/>
            <a:r>
              <a:rPr lang="tr-TR" sz="2800" b="1" dirty="0" smtClean="0">
                <a:solidFill>
                  <a:srgbClr val="C00000"/>
                </a:solidFill>
              </a:rPr>
              <a:t>GÜNCEL GELİŞMELER - 11</a:t>
            </a:r>
            <a:r>
              <a:rPr lang="tr-TR" sz="2800" b="1" dirty="0" smtClean="0">
                <a:solidFill>
                  <a:srgbClr val="C00000"/>
                </a:solidFill>
                <a:latin typeface="Arial" charset="0"/>
              </a:rPr>
              <a:t/>
            </a:r>
            <a:br>
              <a:rPr lang="tr-TR" sz="2800" b="1" dirty="0" smtClean="0">
                <a:solidFill>
                  <a:srgbClr val="C00000"/>
                </a:solidFill>
                <a:latin typeface="Arial" charset="0"/>
              </a:rPr>
            </a:br>
            <a:r>
              <a:rPr lang="tr-TR" sz="2800" b="1" dirty="0" smtClean="0">
                <a:solidFill>
                  <a:srgbClr val="C00000"/>
                </a:solidFill>
              </a:rPr>
              <a:t>WIKILEAKS</a:t>
            </a:r>
            <a:endParaRPr lang="tr-TR" sz="2800" b="1" dirty="0" smtClean="0">
              <a:solidFill>
                <a:srgbClr val="C00000"/>
              </a:solidFill>
              <a:latin typeface="Arial" charset="0"/>
            </a:endParaRPr>
          </a:p>
        </p:txBody>
      </p:sp>
      <p:sp>
        <p:nvSpPr>
          <p:cNvPr id="9" name="Rectangle 3"/>
          <p:cNvSpPr txBox="1">
            <a:spLocks noChangeArrowheads="1"/>
          </p:cNvSpPr>
          <p:nvPr/>
        </p:nvSpPr>
        <p:spPr>
          <a:xfrm>
            <a:off x="395536" y="1772816"/>
            <a:ext cx="5472608" cy="4752528"/>
          </a:xfrm>
          <a:prstGeom prst="rect">
            <a:avLst/>
          </a:prstGeom>
        </p:spPr>
        <p:txBody>
          <a:bodyPr vert="horz" lIns="91440" tIns="45720" rIns="91440" bIns="45720" rtlCol="0">
            <a:noAutofit/>
          </a:bodyPr>
          <a:lstStyle/>
          <a:p>
            <a:pPr marL="342900" indent="-342900" algn="l">
              <a:lnSpc>
                <a:spcPct val="90000"/>
              </a:lnSpc>
              <a:spcBef>
                <a:spcPct val="20000"/>
              </a:spcBef>
              <a:buFont typeface="Arial" pitchFamily="34" charset="0"/>
              <a:buChar char="•"/>
              <a:defRPr/>
            </a:pPr>
            <a:r>
              <a:rPr lang="tr-TR" sz="2400" dirty="0" smtClean="0"/>
              <a:t>Dünyanın güvenlik açısından çok iyi dersler çıkaracağı en iyi örnek</a:t>
            </a:r>
          </a:p>
          <a:p>
            <a:pPr marL="342900" indent="-342900" algn="l">
              <a:lnSpc>
                <a:spcPct val="90000"/>
              </a:lnSpc>
              <a:spcBef>
                <a:spcPct val="20000"/>
              </a:spcBef>
              <a:buFont typeface="Arial" pitchFamily="34" charset="0"/>
              <a:buChar char="•"/>
              <a:defRPr/>
            </a:pPr>
            <a:r>
              <a:rPr lang="tr-TR" sz="2400" dirty="0" smtClean="0"/>
              <a:t>ABD’nin sanal savaş denemesi</a:t>
            </a:r>
          </a:p>
          <a:p>
            <a:pPr marL="342900" indent="-342900" algn="l">
              <a:lnSpc>
                <a:spcPct val="90000"/>
              </a:lnSpc>
              <a:spcBef>
                <a:spcPct val="20000"/>
              </a:spcBef>
              <a:buFont typeface="Arial" pitchFamily="34" charset="0"/>
              <a:buChar char="•"/>
              <a:defRPr/>
            </a:pPr>
            <a:r>
              <a:rPr lang="tr-TR" sz="2400" dirty="0" smtClean="0"/>
              <a:t>Kendisini/diğer ülkeleri nasıl etkileyecek </a:t>
            </a:r>
          </a:p>
          <a:p>
            <a:pPr marL="342900" indent="-342900" algn="l">
              <a:lnSpc>
                <a:spcPct val="90000"/>
              </a:lnSpc>
              <a:spcBef>
                <a:spcPct val="20000"/>
              </a:spcBef>
              <a:buFont typeface="Arial" pitchFamily="34" charset="0"/>
              <a:buChar char="•"/>
              <a:defRPr/>
            </a:pPr>
            <a:r>
              <a:rPr lang="tr-TR" sz="2400" dirty="0" smtClean="0"/>
              <a:t>Geliştirilen teknolojileri test etme</a:t>
            </a:r>
          </a:p>
          <a:p>
            <a:pPr marL="342900" indent="-342900" algn="l">
              <a:lnSpc>
                <a:spcPct val="90000"/>
              </a:lnSpc>
              <a:spcBef>
                <a:spcPct val="20000"/>
              </a:spcBef>
              <a:buFont typeface="Arial" pitchFamily="34" charset="0"/>
              <a:buChar char="•"/>
              <a:defRPr/>
            </a:pPr>
            <a:r>
              <a:rPr lang="tr-TR" sz="2400" dirty="0" err="1" smtClean="0"/>
              <a:t>Facebook</a:t>
            </a:r>
            <a:r>
              <a:rPr lang="tr-TR" sz="2400" dirty="0" smtClean="0"/>
              <a:t> ve </a:t>
            </a:r>
            <a:r>
              <a:rPr lang="tr-TR" sz="2400" dirty="0" err="1" smtClean="0"/>
              <a:t>Google</a:t>
            </a:r>
            <a:r>
              <a:rPr lang="tr-TR" sz="2400" dirty="0" smtClean="0"/>
              <a:t> gibi teknolojilerini  ne kadar iyi kullanabiliyor testi</a:t>
            </a:r>
          </a:p>
          <a:p>
            <a:pPr marL="342900" indent="-342900" algn="l">
              <a:lnSpc>
                <a:spcPct val="90000"/>
              </a:lnSpc>
              <a:spcBef>
                <a:spcPct val="20000"/>
              </a:spcBef>
              <a:buFont typeface="Arial" pitchFamily="34" charset="0"/>
              <a:buChar char="•"/>
              <a:defRPr/>
            </a:pPr>
            <a:r>
              <a:rPr lang="tr-TR" sz="2400" dirty="0" smtClean="0"/>
              <a:t>İnternet ne kadar kontrol edebilir / edilemez..</a:t>
            </a:r>
            <a:endParaRPr lang="tr-TR" sz="2400" noProof="0"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467544" y="1700808"/>
            <a:ext cx="5904656" cy="3826768"/>
          </a:xfrm>
          <a:prstGeom prst="rect">
            <a:avLst/>
          </a:prstGeom>
        </p:spPr>
        <p:txBody>
          <a:bodyPr vert="horz" lIns="91440" tIns="45720" rIns="91440" bIns="45720" rtlCol="0">
            <a:noAutofit/>
          </a:bodyPr>
          <a:lstStyle/>
          <a:p>
            <a:pPr marL="342900" indent="-342900" algn="l">
              <a:lnSpc>
                <a:spcPct val="90000"/>
              </a:lnSpc>
              <a:spcBef>
                <a:spcPct val="20000"/>
              </a:spcBef>
              <a:buFont typeface="Arial" pitchFamily="34" charset="0"/>
              <a:buChar char="•"/>
              <a:defRPr/>
            </a:pPr>
            <a:r>
              <a:rPr lang="tr-TR" sz="2400" dirty="0" smtClean="0"/>
              <a:t>Mükemmel bir arama motoru</a:t>
            </a:r>
          </a:p>
          <a:p>
            <a:pPr marL="342900" indent="-342900" algn="l">
              <a:lnSpc>
                <a:spcPct val="90000"/>
              </a:lnSpc>
              <a:spcBef>
                <a:spcPct val="20000"/>
              </a:spcBef>
              <a:buFont typeface="Arial" pitchFamily="34" charset="0"/>
              <a:buChar char="•"/>
              <a:defRPr/>
            </a:pPr>
            <a:r>
              <a:rPr lang="tr-TR" sz="2400" dirty="0" smtClean="0"/>
              <a:t>En çok tercih edilen arama motoru</a:t>
            </a:r>
          </a:p>
          <a:p>
            <a:pPr marL="342900" indent="-342900" algn="l">
              <a:lnSpc>
                <a:spcPct val="90000"/>
              </a:lnSpc>
              <a:spcBef>
                <a:spcPct val="20000"/>
              </a:spcBef>
              <a:buFont typeface="Arial" pitchFamily="34" charset="0"/>
              <a:buChar char="•"/>
              <a:defRPr/>
            </a:pPr>
            <a:r>
              <a:rPr lang="tr-TR" sz="2400" dirty="0" smtClean="0"/>
              <a:t>Mükemmel hizmetler veriyor</a:t>
            </a:r>
          </a:p>
          <a:p>
            <a:pPr marL="800100" lvl="1" indent="-342900" algn="l">
              <a:lnSpc>
                <a:spcPct val="90000"/>
              </a:lnSpc>
              <a:spcBef>
                <a:spcPct val="20000"/>
              </a:spcBef>
              <a:buFont typeface="Arial" pitchFamily="34" charset="0"/>
              <a:buChar char="•"/>
              <a:defRPr/>
            </a:pPr>
            <a:r>
              <a:rPr lang="tr-TR" sz="2400" dirty="0" err="1" smtClean="0"/>
              <a:t>Academics</a:t>
            </a:r>
            <a:r>
              <a:rPr lang="tr-TR" sz="2400" dirty="0" smtClean="0"/>
              <a:t>, </a:t>
            </a:r>
            <a:r>
              <a:rPr lang="tr-TR" sz="2400" dirty="0" err="1" smtClean="0"/>
              <a:t>books</a:t>
            </a:r>
            <a:r>
              <a:rPr lang="tr-TR" sz="2400" dirty="0" smtClean="0"/>
              <a:t>, </a:t>
            </a:r>
            <a:r>
              <a:rPr lang="tr-TR" sz="2400" dirty="0" err="1" smtClean="0"/>
              <a:t>translation</a:t>
            </a:r>
            <a:r>
              <a:rPr lang="tr-TR" sz="2400" dirty="0" smtClean="0"/>
              <a:t>, </a:t>
            </a:r>
            <a:r>
              <a:rPr lang="tr-TR" sz="2400" dirty="0" err="1" smtClean="0"/>
              <a:t>blogs</a:t>
            </a:r>
            <a:r>
              <a:rPr lang="tr-TR" sz="2400" dirty="0" smtClean="0"/>
              <a:t>, </a:t>
            </a:r>
            <a:r>
              <a:rPr lang="tr-TR" sz="2400" dirty="0" err="1" smtClean="0"/>
              <a:t>gmail</a:t>
            </a:r>
            <a:r>
              <a:rPr lang="tr-TR" sz="2400" dirty="0" smtClean="0"/>
              <a:t>, </a:t>
            </a:r>
            <a:r>
              <a:rPr lang="tr-TR" sz="2400" dirty="0" err="1" smtClean="0"/>
              <a:t>documents</a:t>
            </a:r>
            <a:r>
              <a:rPr lang="tr-TR" sz="2400" dirty="0" smtClean="0"/>
              <a:t>, mobil, talk, </a:t>
            </a:r>
            <a:r>
              <a:rPr lang="tr-TR" sz="2400" dirty="0" err="1" smtClean="0"/>
              <a:t>maps</a:t>
            </a:r>
            <a:r>
              <a:rPr lang="tr-TR" sz="2400" dirty="0" smtClean="0"/>
              <a:t>, IPv6,  </a:t>
            </a:r>
            <a:r>
              <a:rPr lang="tr-TR" sz="2400" dirty="0" err="1" smtClean="0"/>
              <a:t>Google</a:t>
            </a:r>
            <a:r>
              <a:rPr lang="tr-TR" sz="2400" dirty="0" smtClean="0"/>
              <a:t>+, ……</a:t>
            </a:r>
          </a:p>
          <a:p>
            <a:pPr marL="800100" lvl="1" indent="-342900" algn="l">
              <a:lnSpc>
                <a:spcPct val="90000"/>
              </a:lnSpc>
              <a:spcBef>
                <a:spcPct val="20000"/>
              </a:spcBef>
              <a:buFont typeface="Arial" pitchFamily="34" charset="0"/>
              <a:buChar char="•"/>
              <a:defRPr/>
            </a:pPr>
            <a:r>
              <a:rPr lang="tr-TR" sz="2400" dirty="0" smtClean="0"/>
              <a:t>Değeri 200 Milyar Dolar</a:t>
            </a:r>
          </a:p>
          <a:p>
            <a:pPr marL="342900" indent="-342900" algn="l">
              <a:lnSpc>
                <a:spcPct val="90000"/>
              </a:lnSpc>
              <a:spcBef>
                <a:spcPct val="20000"/>
              </a:spcBef>
              <a:buFont typeface="Arial" pitchFamily="34" charset="0"/>
              <a:buChar char="•"/>
              <a:defRPr/>
            </a:pPr>
            <a:r>
              <a:rPr lang="tr-TR" sz="2400" dirty="0" smtClean="0"/>
              <a:t>FAKAT…</a:t>
            </a:r>
          </a:p>
          <a:p>
            <a:pPr marL="342900" indent="-342900" algn="l">
              <a:lnSpc>
                <a:spcPct val="90000"/>
              </a:lnSpc>
              <a:spcBef>
                <a:spcPct val="20000"/>
              </a:spcBef>
              <a:buFont typeface="Arial" pitchFamily="34" charset="0"/>
              <a:buChar char="•"/>
              <a:defRPr/>
            </a:pPr>
            <a:endParaRPr lang="tr-TR" sz="2800" noProof="0" dirty="0" smtClean="0"/>
          </a:p>
          <a:p>
            <a:pPr marL="800100" lvl="1" indent="-342900" algn="l">
              <a:lnSpc>
                <a:spcPct val="90000"/>
              </a:lnSpc>
              <a:spcBef>
                <a:spcPct val="20000"/>
              </a:spcBef>
              <a:buFont typeface="Arial" pitchFamily="34" charset="0"/>
              <a:buChar char="•"/>
              <a:defRPr/>
            </a:pPr>
            <a:endParaRPr kumimoji="0" lang="tr-TR"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Rectangle 2"/>
          <p:cNvSpPr>
            <a:spLocks noGrp="1" noChangeArrowheads="1"/>
          </p:cNvSpPr>
          <p:nvPr>
            <p:ph type="title"/>
          </p:nvPr>
        </p:nvSpPr>
        <p:spPr>
          <a:xfrm>
            <a:off x="2051720" y="476250"/>
            <a:ext cx="7092280" cy="1054100"/>
          </a:xfrm>
        </p:spPr>
        <p:txBody>
          <a:bodyPr>
            <a:normAutofit/>
          </a:bodyPr>
          <a:lstStyle/>
          <a:p>
            <a:pPr lvl="0"/>
            <a:r>
              <a:rPr lang="tr-TR" sz="2800" b="1" dirty="0" smtClean="0">
                <a:solidFill>
                  <a:srgbClr val="C00000"/>
                </a:solidFill>
              </a:rPr>
              <a:t>GÜNCEL GELİŞMELER - 12</a:t>
            </a:r>
            <a:r>
              <a:rPr lang="tr-TR" sz="2800" b="1" dirty="0" smtClean="0">
                <a:solidFill>
                  <a:srgbClr val="C00000"/>
                </a:solidFill>
                <a:latin typeface="Arial" charset="0"/>
              </a:rPr>
              <a:t/>
            </a:r>
            <a:br>
              <a:rPr lang="tr-TR" sz="2800" b="1" dirty="0" smtClean="0">
                <a:solidFill>
                  <a:srgbClr val="C00000"/>
                </a:solidFill>
                <a:latin typeface="Arial" charset="0"/>
              </a:rPr>
            </a:br>
            <a:r>
              <a:rPr lang="tr-TR" sz="2800" b="1" dirty="0" smtClean="0">
                <a:solidFill>
                  <a:srgbClr val="C00000"/>
                </a:solidFill>
              </a:rPr>
              <a:t>GOOGLE - 1</a:t>
            </a:r>
            <a:endParaRPr lang="tr-TR" sz="2800" b="1" dirty="0" smtClean="0">
              <a:solidFill>
                <a:srgbClr val="C00000"/>
              </a:solidFill>
              <a:latin typeface="Arial"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467544" y="1844824"/>
            <a:ext cx="8280920" cy="4392488"/>
          </a:xfrm>
          <a:prstGeom prst="rect">
            <a:avLst/>
          </a:prstGeom>
        </p:spPr>
        <p:txBody>
          <a:bodyPr vert="horz" lIns="91440" tIns="45720" rIns="91440" bIns="45720" rtlCol="0">
            <a:noAutofit/>
          </a:bodyPr>
          <a:lstStyle/>
          <a:p>
            <a:pPr marL="342900" indent="-342900" algn="l">
              <a:lnSpc>
                <a:spcPct val="90000"/>
              </a:lnSpc>
              <a:spcBef>
                <a:spcPct val="20000"/>
              </a:spcBef>
              <a:buFont typeface="Arial" pitchFamily="34" charset="0"/>
              <a:buChar char="•"/>
              <a:defRPr/>
            </a:pPr>
            <a:r>
              <a:rPr lang="tr-TR" sz="2400" dirty="0" smtClean="0">
                <a:solidFill>
                  <a:srgbClr val="FF0000"/>
                </a:solidFill>
              </a:rPr>
              <a:t>Dünyanın en iyi casus yazılım sistemi</a:t>
            </a:r>
          </a:p>
          <a:p>
            <a:pPr marL="342900" indent="-342900" algn="l">
              <a:lnSpc>
                <a:spcPct val="90000"/>
              </a:lnSpc>
              <a:spcBef>
                <a:spcPct val="20000"/>
              </a:spcBef>
              <a:buFont typeface="Arial" pitchFamily="34" charset="0"/>
              <a:buChar char="•"/>
              <a:defRPr/>
            </a:pPr>
            <a:r>
              <a:rPr lang="tr-TR" sz="2400" noProof="0" dirty="0" smtClean="0"/>
              <a:t>Dünyanın bilgisini topluyor..</a:t>
            </a:r>
          </a:p>
          <a:p>
            <a:pPr marL="342900" indent="-342900" algn="l">
              <a:lnSpc>
                <a:spcPct val="90000"/>
              </a:lnSpc>
              <a:spcBef>
                <a:spcPct val="20000"/>
              </a:spcBef>
              <a:buFont typeface="Arial" pitchFamily="34" charset="0"/>
              <a:buChar char="•"/>
              <a:defRPr/>
            </a:pPr>
            <a:r>
              <a:rPr lang="tr-TR" sz="2400" dirty="0" smtClean="0"/>
              <a:t>Ülkesine hizmet eden en iyi yazılımlardan birisi..</a:t>
            </a:r>
          </a:p>
          <a:p>
            <a:pPr marL="342900" indent="-342900" algn="l">
              <a:lnSpc>
                <a:spcPct val="90000"/>
              </a:lnSpc>
              <a:spcBef>
                <a:spcPct val="20000"/>
              </a:spcBef>
              <a:buFont typeface="Arial" pitchFamily="34" charset="0"/>
              <a:buChar char="•"/>
              <a:defRPr/>
            </a:pPr>
            <a:r>
              <a:rPr lang="tr-TR" sz="2400" noProof="0" dirty="0" smtClean="0"/>
              <a:t>Bizi bizden (ülkeleri, ülkelerden) daha iyi analiz edebiliyor..</a:t>
            </a:r>
          </a:p>
          <a:p>
            <a:pPr marL="342900" indent="-342900" algn="l">
              <a:lnSpc>
                <a:spcPct val="90000"/>
              </a:lnSpc>
              <a:spcBef>
                <a:spcPct val="20000"/>
              </a:spcBef>
              <a:buFont typeface="Arial" pitchFamily="34" charset="0"/>
              <a:buChar char="•"/>
              <a:defRPr/>
            </a:pPr>
            <a:r>
              <a:rPr lang="tr-TR" sz="2400" dirty="0" smtClean="0"/>
              <a:t>Kelime/Cümle/Resim/Ses araması yapabiliyor..</a:t>
            </a:r>
            <a:endParaRPr lang="tr-TR" sz="2400" noProof="0" dirty="0" smtClean="0"/>
          </a:p>
          <a:p>
            <a:pPr marL="342900" indent="-342900" algn="l">
              <a:lnSpc>
                <a:spcPct val="90000"/>
              </a:lnSpc>
              <a:spcBef>
                <a:spcPct val="20000"/>
              </a:spcBef>
              <a:buFont typeface="Arial" pitchFamily="34" charset="0"/>
              <a:buChar char="•"/>
              <a:defRPr/>
            </a:pPr>
            <a:r>
              <a:rPr lang="tr-TR" sz="2400" dirty="0" smtClean="0"/>
              <a:t>İstihbarat için vazgeçilmez bir ortam..</a:t>
            </a:r>
          </a:p>
          <a:p>
            <a:pPr marL="342900" indent="-342900" algn="l">
              <a:lnSpc>
                <a:spcPct val="90000"/>
              </a:lnSpc>
              <a:spcBef>
                <a:spcPct val="20000"/>
              </a:spcBef>
              <a:buFont typeface="Arial" pitchFamily="34" charset="0"/>
              <a:buChar char="•"/>
              <a:defRPr/>
            </a:pPr>
            <a:r>
              <a:rPr lang="tr-TR" sz="2400" noProof="0" dirty="0" smtClean="0"/>
              <a:t>Tabii ki bu sistemi iyi kullananlar için..</a:t>
            </a:r>
          </a:p>
          <a:p>
            <a:pPr marL="342900" indent="-342900" algn="l">
              <a:lnSpc>
                <a:spcPct val="90000"/>
              </a:lnSpc>
              <a:spcBef>
                <a:spcPct val="20000"/>
              </a:spcBef>
              <a:buFont typeface="Arial" pitchFamily="34" charset="0"/>
              <a:buChar char="•"/>
              <a:defRPr/>
            </a:pPr>
            <a:r>
              <a:rPr lang="tr-TR" sz="2400" dirty="0" err="1" smtClean="0"/>
              <a:t>encrypted</a:t>
            </a:r>
            <a:r>
              <a:rPr lang="tr-TR" sz="2400" dirty="0" smtClean="0"/>
              <a:t>.</a:t>
            </a:r>
            <a:r>
              <a:rPr lang="tr-TR" sz="2400" dirty="0" err="1" smtClean="0"/>
              <a:t>google</a:t>
            </a:r>
            <a:r>
              <a:rPr lang="tr-TR" sz="2400" dirty="0" smtClean="0"/>
              <a:t>.com hizmete giriyor..</a:t>
            </a:r>
          </a:p>
          <a:p>
            <a:pPr marL="342900" indent="-342900" algn="l">
              <a:lnSpc>
                <a:spcPct val="90000"/>
              </a:lnSpc>
              <a:spcBef>
                <a:spcPct val="20000"/>
              </a:spcBef>
              <a:buFont typeface="Arial" pitchFamily="34" charset="0"/>
              <a:buChar char="•"/>
              <a:defRPr/>
            </a:pPr>
            <a:r>
              <a:rPr lang="tr-TR" sz="2400" dirty="0" smtClean="0"/>
              <a:t>Güvenlik açığı oluşturabilecek hususları kapatıyor..</a:t>
            </a:r>
            <a:endParaRPr lang="tr-TR" sz="2400" noProof="0" dirty="0" smtClean="0"/>
          </a:p>
          <a:p>
            <a:pPr marL="342900" indent="-342900" algn="l">
              <a:lnSpc>
                <a:spcPct val="90000"/>
              </a:lnSpc>
              <a:spcBef>
                <a:spcPct val="20000"/>
              </a:spcBef>
              <a:buFont typeface="Arial" pitchFamily="34" charset="0"/>
              <a:buChar char="•"/>
              <a:defRPr/>
            </a:pPr>
            <a:endParaRPr lang="tr-TR" sz="2400" noProof="0" dirty="0" smtClean="0"/>
          </a:p>
          <a:p>
            <a:pPr marL="800100" lvl="1" indent="-342900">
              <a:lnSpc>
                <a:spcPct val="90000"/>
              </a:lnSpc>
              <a:spcBef>
                <a:spcPct val="20000"/>
              </a:spcBef>
              <a:buFont typeface="Arial" pitchFamily="34" charset="0"/>
              <a:buChar char="•"/>
              <a:defRPr/>
            </a:pPr>
            <a:endParaRPr kumimoji="0" lang="tr-TR" sz="3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Rectangle 2"/>
          <p:cNvSpPr>
            <a:spLocks noGrp="1" noChangeArrowheads="1"/>
          </p:cNvSpPr>
          <p:nvPr>
            <p:ph type="title"/>
          </p:nvPr>
        </p:nvSpPr>
        <p:spPr>
          <a:xfrm>
            <a:off x="1979712" y="476250"/>
            <a:ext cx="7164288" cy="1054100"/>
          </a:xfrm>
        </p:spPr>
        <p:txBody>
          <a:bodyPr>
            <a:normAutofit/>
          </a:bodyPr>
          <a:lstStyle/>
          <a:p>
            <a:pPr lvl="0"/>
            <a:r>
              <a:rPr lang="tr-TR" sz="2800" b="1" dirty="0" smtClean="0">
                <a:solidFill>
                  <a:srgbClr val="C00000"/>
                </a:solidFill>
              </a:rPr>
              <a:t>GÜNCEL GELİŞMELER - 12</a:t>
            </a:r>
            <a:r>
              <a:rPr lang="tr-TR" sz="2800" b="1" dirty="0" smtClean="0">
                <a:solidFill>
                  <a:srgbClr val="C00000"/>
                </a:solidFill>
                <a:latin typeface="Arial" charset="0"/>
              </a:rPr>
              <a:t/>
            </a:r>
            <a:br>
              <a:rPr lang="tr-TR" sz="2800" b="1" dirty="0" smtClean="0">
                <a:solidFill>
                  <a:srgbClr val="C00000"/>
                </a:solidFill>
                <a:latin typeface="Arial" charset="0"/>
              </a:rPr>
            </a:br>
            <a:r>
              <a:rPr lang="tr-TR" sz="2800" b="1" dirty="0" smtClean="0">
                <a:solidFill>
                  <a:srgbClr val="C00000"/>
                </a:solidFill>
              </a:rPr>
              <a:t>GOOGLE -2</a:t>
            </a:r>
            <a:endParaRPr lang="tr-TR" sz="2800" b="1" dirty="0" smtClean="0">
              <a:solidFill>
                <a:srgbClr val="C00000"/>
              </a:solidFill>
              <a:latin typeface="Arial"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323528" y="1412776"/>
            <a:ext cx="8640960" cy="4114800"/>
          </a:xfrm>
          <a:prstGeom prst="rect">
            <a:avLst/>
          </a:prstGeom>
        </p:spPr>
        <p:txBody>
          <a:bodyPr vert="horz" lIns="91440" tIns="45720" rIns="91440" bIns="45720" rtlCol="0">
            <a:noAutofit/>
          </a:bodyPr>
          <a:lstStyle/>
          <a:p>
            <a:pPr marL="342900" indent="-342900">
              <a:lnSpc>
                <a:spcPct val="90000"/>
              </a:lnSpc>
              <a:spcBef>
                <a:spcPct val="20000"/>
              </a:spcBef>
              <a:buFont typeface="Arial" pitchFamily="34" charset="0"/>
              <a:buChar char="•"/>
              <a:defRPr/>
            </a:pPr>
            <a:endParaRPr lang="tr-TR" sz="3600" noProof="0" dirty="0" smtClean="0"/>
          </a:p>
          <a:p>
            <a:pPr marL="800100" lvl="1" indent="-342900">
              <a:lnSpc>
                <a:spcPct val="90000"/>
              </a:lnSpc>
              <a:spcBef>
                <a:spcPct val="20000"/>
              </a:spcBef>
              <a:buFont typeface="Arial" pitchFamily="34" charset="0"/>
              <a:buChar char="•"/>
              <a:defRPr/>
            </a:pPr>
            <a:endParaRPr kumimoji="0" lang="tr-TR" sz="3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Rectangle 2"/>
          <p:cNvSpPr txBox="1">
            <a:spLocks noChangeArrowheads="1"/>
          </p:cNvSpPr>
          <p:nvPr/>
        </p:nvSpPr>
        <p:spPr>
          <a:xfrm>
            <a:off x="-468560" y="574700"/>
            <a:ext cx="8604250" cy="10541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chemeClr val="tx1"/>
                </a:solidFill>
                <a:effectLst/>
                <a:uLnTx/>
                <a:uFillTx/>
                <a:latin typeface="+mj-lt"/>
                <a:ea typeface="+mj-ea"/>
                <a:cs typeface="+mj-cs"/>
              </a:rPr>
              <a:t> GOOGLE MÜHENDİSLİĞİ</a:t>
            </a:r>
            <a:endParaRPr kumimoji="0" lang="tr-TR" sz="3600" b="1" i="0" u="none" strike="noStrike" kern="1200" cap="none" spc="0" normalizeH="0" baseline="0" noProof="0" dirty="0" smtClean="0">
              <a:ln>
                <a:noFill/>
              </a:ln>
              <a:solidFill>
                <a:schemeClr val="tx1"/>
              </a:solidFill>
              <a:effectLst/>
              <a:uLnTx/>
              <a:uFillTx/>
              <a:latin typeface="Arial" charset="0"/>
              <a:ea typeface="+mj-ea"/>
              <a:cs typeface="+mj-cs"/>
            </a:endParaRPr>
          </a:p>
        </p:txBody>
      </p:sp>
      <p:pic>
        <p:nvPicPr>
          <p:cNvPr id="5" name="Picture 4" descr="ss_sunum2.png"/>
          <p:cNvPicPr>
            <a:picLocks noChangeAspect="1"/>
          </p:cNvPicPr>
          <p:nvPr/>
        </p:nvPicPr>
        <p:blipFill>
          <a:blip r:embed="rId2" cstate="print"/>
          <a:stretch>
            <a:fillRect/>
          </a:stretch>
        </p:blipFill>
        <p:spPr>
          <a:xfrm>
            <a:off x="0" y="0"/>
            <a:ext cx="9144000" cy="710140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5 Slayt Numarası Yer Tutucusu"/>
          <p:cNvSpPr>
            <a:spLocks noGrp="1"/>
          </p:cNvSpPr>
          <p:nvPr>
            <p:ph type="sldNum" sz="quarter" idx="12"/>
          </p:nvPr>
        </p:nvSpPr>
        <p:spPr/>
        <p:txBody>
          <a:bodyPr/>
          <a:lstStyle/>
          <a:p>
            <a:fld id="{0F3F3F41-52E1-4BBC-83BB-7CCAF79142F4}" type="slidenum">
              <a:rPr lang="en-US"/>
              <a:pPr/>
              <a:t>6</a:t>
            </a:fld>
            <a:endParaRPr lang="en-US"/>
          </a:p>
        </p:txBody>
      </p:sp>
      <p:sp>
        <p:nvSpPr>
          <p:cNvPr id="67592" name="AutoShape 8"/>
          <p:cNvSpPr>
            <a:spLocks noChangeArrowheads="1"/>
          </p:cNvSpPr>
          <p:nvPr/>
        </p:nvSpPr>
        <p:spPr bwMode="auto">
          <a:xfrm>
            <a:off x="468313" y="2205038"/>
            <a:ext cx="2159000" cy="720725"/>
          </a:xfrm>
          <a:prstGeom prst="roundRect">
            <a:avLst>
              <a:gd name="adj" fmla="val 16667"/>
            </a:avLst>
          </a:prstGeom>
          <a:solidFill>
            <a:srgbClr val="99FF99"/>
          </a:solidFill>
          <a:ln w="9525">
            <a:solidFill>
              <a:schemeClr val="tx1"/>
            </a:solidFill>
            <a:round/>
            <a:headEnd/>
            <a:tailEnd/>
          </a:ln>
          <a:effectLst/>
        </p:spPr>
        <p:txBody>
          <a:bodyPr wrap="none" anchor="ctr"/>
          <a:lstStyle/>
          <a:p>
            <a:r>
              <a:rPr lang="tr-TR" b="1"/>
              <a:t>Bilgi Toplumu</a:t>
            </a:r>
          </a:p>
        </p:txBody>
      </p:sp>
      <p:sp>
        <p:nvSpPr>
          <p:cNvPr id="67593" name="AutoShape 9"/>
          <p:cNvSpPr>
            <a:spLocks noChangeArrowheads="1"/>
          </p:cNvSpPr>
          <p:nvPr/>
        </p:nvSpPr>
        <p:spPr bwMode="auto">
          <a:xfrm>
            <a:off x="3492500" y="1916113"/>
            <a:ext cx="2159000" cy="720725"/>
          </a:xfrm>
          <a:prstGeom prst="roundRect">
            <a:avLst>
              <a:gd name="adj" fmla="val 16667"/>
            </a:avLst>
          </a:prstGeom>
          <a:solidFill>
            <a:srgbClr val="99FF99"/>
          </a:solidFill>
          <a:ln w="9525">
            <a:solidFill>
              <a:schemeClr val="tx1"/>
            </a:solidFill>
            <a:round/>
            <a:headEnd/>
            <a:tailEnd/>
          </a:ln>
          <a:effectLst/>
        </p:spPr>
        <p:txBody>
          <a:bodyPr wrap="none" anchor="ctr"/>
          <a:lstStyle/>
          <a:p>
            <a:r>
              <a:rPr lang="tr-TR" b="1"/>
              <a:t>Bilgi Çağı</a:t>
            </a:r>
          </a:p>
        </p:txBody>
      </p:sp>
      <p:sp>
        <p:nvSpPr>
          <p:cNvPr id="67594" name="AutoShape 10"/>
          <p:cNvSpPr>
            <a:spLocks noChangeArrowheads="1"/>
          </p:cNvSpPr>
          <p:nvPr/>
        </p:nvSpPr>
        <p:spPr bwMode="auto">
          <a:xfrm>
            <a:off x="468313" y="4868863"/>
            <a:ext cx="2447925" cy="720725"/>
          </a:xfrm>
          <a:prstGeom prst="roundRect">
            <a:avLst>
              <a:gd name="adj" fmla="val 16667"/>
            </a:avLst>
          </a:prstGeom>
          <a:solidFill>
            <a:srgbClr val="99FF99"/>
          </a:solidFill>
          <a:ln w="9525">
            <a:solidFill>
              <a:schemeClr val="tx1"/>
            </a:solidFill>
            <a:round/>
            <a:headEnd/>
            <a:tailEnd/>
          </a:ln>
          <a:effectLst/>
        </p:spPr>
        <p:txBody>
          <a:bodyPr wrap="none" anchor="ctr"/>
          <a:lstStyle/>
          <a:p>
            <a:r>
              <a:rPr lang="tr-TR" b="1"/>
              <a:t>Bilgi Teknolojileri</a:t>
            </a:r>
          </a:p>
        </p:txBody>
      </p:sp>
      <p:sp>
        <p:nvSpPr>
          <p:cNvPr id="67595" name="AutoShape 11"/>
          <p:cNvSpPr>
            <a:spLocks noChangeArrowheads="1"/>
          </p:cNvSpPr>
          <p:nvPr/>
        </p:nvSpPr>
        <p:spPr bwMode="auto">
          <a:xfrm>
            <a:off x="6443663" y="4868863"/>
            <a:ext cx="2159000" cy="720725"/>
          </a:xfrm>
          <a:prstGeom prst="roundRect">
            <a:avLst>
              <a:gd name="adj" fmla="val 16667"/>
            </a:avLst>
          </a:prstGeom>
          <a:solidFill>
            <a:srgbClr val="99FF99"/>
          </a:solidFill>
          <a:ln w="9525">
            <a:solidFill>
              <a:schemeClr val="tx1"/>
            </a:solidFill>
            <a:round/>
            <a:headEnd/>
            <a:tailEnd/>
          </a:ln>
          <a:effectLst/>
        </p:spPr>
        <p:txBody>
          <a:bodyPr wrap="none" anchor="ctr"/>
          <a:lstStyle/>
          <a:p>
            <a:r>
              <a:rPr lang="tr-TR" b="1"/>
              <a:t>Bilgi Güvenliği</a:t>
            </a:r>
          </a:p>
        </p:txBody>
      </p:sp>
      <p:sp>
        <p:nvSpPr>
          <p:cNvPr id="67596" name="AutoShape 12"/>
          <p:cNvSpPr>
            <a:spLocks noChangeArrowheads="1"/>
          </p:cNvSpPr>
          <p:nvPr/>
        </p:nvSpPr>
        <p:spPr bwMode="auto">
          <a:xfrm>
            <a:off x="6445250" y="2205038"/>
            <a:ext cx="2159000" cy="720725"/>
          </a:xfrm>
          <a:prstGeom prst="roundRect">
            <a:avLst>
              <a:gd name="adj" fmla="val 16667"/>
            </a:avLst>
          </a:prstGeom>
          <a:solidFill>
            <a:srgbClr val="99FF99"/>
          </a:solidFill>
          <a:ln w="9525">
            <a:solidFill>
              <a:schemeClr val="tx1"/>
            </a:solidFill>
            <a:round/>
            <a:headEnd/>
            <a:tailEnd/>
          </a:ln>
          <a:effectLst/>
        </p:spPr>
        <p:txBody>
          <a:bodyPr wrap="none" anchor="ctr"/>
          <a:lstStyle/>
          <a:p>
            <a:r>
              <a:rPr lang="tr-TR" b="1"/>
              <a:t>Bilgi Ekonomisi</a:t>
            </a:r>
          </a:p>
        </p:txBody>
      </p:sp>
      <p:sp>
        <p:nvSpPr>
          <p:cNvPr id="67597" name="Oval 13"/>
          <p:cNvSpPr>
            <a:spLocks noChangeArrowheads="1"/>
          </p:cNvSpPr>
          <p:nvPr/>
        </p:nvSpPr>
        <p:spPr bwMode="auto">
          <a:xfrm>
            <a:off x="3708400" y="3429000"/>
            <a:ext cx="1800225" cy="1223963"/>
          </a:xfrm>
          <a:prstGeom prst="ellipse">
            <a:avLst/>
          </a:prstGeom>
          <a:solidFill>
            <a:srgbClr val="33CCCC"/>
          </a:solidFill>
          <a:ln w="9525" algn="ctr">
            <a:solidFill>
              <a:schemeClr val="tx1"/>
            </a:solidFill>
            <a:round/>
            <a:headEnd/>
            <a:tailEnd/>
          </a:ln>
          <a:effectLst/>
        </p:spPr>
        <p:txBody>
          <a:bodyPr wrap="none" anchor="ctr"/>
          <a:lstStyle/>
          <a:p>
            <a:r>
              <a:rPr lang="tr-TR" sz="2400" b="1"/>
              <a:t>BİLGİ</a:t>
            </a:r>
          </a:p>
        </p:txBody>
      </p:sp>
      <p:sp>
        <p:nvSpPr>
          <p:cNvPr id="67600" name="Line 16"/>
          <p:cNvSpPr>
            <a:spLocks noChangeShapeType="1"/>
          </p:cNvSpPr>
          <p:nvPr/>
        </p:nvSpPr>
        <p:spPr bwMode="auto">
          <a:xfrm flipV="1">
            <a:off x="3059113" y="4437063"/>
            <a:ext cx="720725" cy="431800"/>
          </a:xfrm>
          <a:prstGeom prst="line">
            <a:avLst/>
          </a:prstGeom>
          <a:noFill/>
          <a:ln w="9525">
            <a:solidFill>
              <a:schemeClr val="tx1"/>
            </a:solidFill>
            <a:round/>
            <a:headEnd/>
            <a:tailEnd type="triangle" w="med" len="med"/>
          </a:ln>
          <a:effectLst/>
        </p:spPr>
        <p:txBody>
          <a:bodyPr wrap="none" anchor="ctr"/>
          <a:lstStyle/>
          <a:p>
            <a:endParaRPr lang="tr-TR"/>
          </a:p>
        </p:txBody>
      </p:sp>
      <p:sp>
        <p:nvSpPr>
          <p:cNvPr id="67601" name="Line 17"/>
          <p:cNvSpPr>
            <a:spLocks noChangeShapeType="1"/>
          </p:cNvSpPr>
          <p:nvPr/>
        </p:nvSpPr>
        <p:spPr bwMode="auto">
          <a:xfrm>
            <a:off x="2484438" y="3068638"/>
            <a:ext cx="1150937" cy="647700"/>
          </a:xfrm>
          <a:prstGeom prst="line">
            <a:avLst/>
          </a:prstGeom>
          <a:noFill/>
          <a:ln w="9525">
            <a:solidFill>
              <a:schemeClr val="tx1"/>
            </a:solidFill>
            <a:round/>
            <a:headEnd/>
            <a:tailEnd type="triangle" w="med" len="med"/>
          </a:ln>
          <a:effectLst/>
        </p:spPr>
        <p:txBody>
          <a:bodyPr wrap="none" anchor="ctr"/>
          <a:lstStyle/>
          <a:p>
            <a:endParaRPr lang="tr-TR"/>
          </a:p>
        </p:txBody>
      </p:sp>
      <p:sp>
        <p:nvSpPr>
          <p:cNvPr id="67602" name="Line 18"/>
          <p:cNvSpPr>
            <a:spLocks noChangeShapeType="1"/>
          </p:cNvSpPr>
          <p:nvPr/>
        </p:nvSpPr>
        <p:spPr bwMode="auto">
          <a:xfrm>
            <a:off x="4572000" y="2852738"/>
            <a:ext cx="0" cy="433387"/>
          </a:xfrm>
          <a:prstGeom prst="line">
            <a:avLst/>
          </a:prstGeom>
          <a:noFill/>
          <a:ln w="9525">
            <a:solidFill>
              <a:schemeClr val="tx1"/>
            </a:solidFill>
            <a:round/>
            <a:headEnd/>
            <a:tailEnd type="triangle" w="med" len="med"/>
          </a:ln>
          <a:effectLst/>
        </p:spPr>
        <p:txBody>
          <a:bodyPr wrap="none" anchor="ctr"/>
          <a:lstStyle/>
          <a:p>
            <a:endParaRPr lang="tr-TR"/>
          </a:p>
        </p:txBody>
      </p:sp>
      <p:sp>
        <p:nvSpPr>
          <p:cNvPr id="67603" name="Line 19"/>
          <p:cNvSpPr>
            <a:spLocks noChangeShapeType="1"/>
          </p:cNvSpPr>
          <p:nvPr/>
        </p:nvSpPr>
        <p:spPr bwMode="auto">
          <a:xfrm flipH="1">
            <a:off x="5508625" y="2997200"/>
            <a:ext cx="1081088" cy="719138"/>
          </a:xfrm>
          <a:prstGeom prst="line">
            <a:avLst/>
          </a:prstGeom>
          <a:noFill/>
          <a:ln w="9525">
            <a:solidFill>
              <a:schemeClr val="tx1"/>
            </a:solidFill>
            <a:round/>
            <a:headEnd/>
            <a:tailEnd type="triangle" w="med" len="med"/>
          </a:ln>
          <a:effectLst/>
        </p:spPr>
        <p:txBody>
          <a:bodyPr wrap="none" anchor="ctr"/>
          <a:lstStyle/>
          <a:p>
            <a:endParaRPr lang="tr-TR"/>
          </a:p>
        </p:txBody>
      </p:sp>
      <p:sp>
        <p:nvSpPr>
          <p:cNvPr id="67604" name="Line 20"/>
          <p:cNvSpPr>
            <a:spLocks noChangeShapeType="1"/>
          </p:cNvSpPr>
          <p:nvPr/>
        </p:nvSpPr>
        <p:spPr bwMode="auto">
          <a:xfrm flipH="1" flipV="1">
            <a:off x="5508625" y="4508500"/>
            <a:ext cx="863600" cy="360363"/>
          </a:xfrm>
          <a:prstGeom prst="line">
            <a:avLst/>
          </a:prstGeom>
          <a:noFill/>
          <a:ln w="9525">
            <a:solidFill>
              <a:schemeClr val="tx1"/>
            </a:solidFill>
            <a:round/>
            <a:headEnd/>
            <a:tailEnd type="triangle" w="med" len="med"/>
          </a:ln>
          <a:effectLst/>
        </p:spPr>
        <p:txBody>
          <a:bodyPr wrap="none" anchor="ctr"/>
          <a:lstStyle/>
          <a:p>
            <a:endParaRPr lang="tr-TR"/>
          </a:p>
        </p:txBody>
      </p:sp>
      <p:sp>
        <p:nvSpPr>
          <p:cNvPr id="67605" name="AutoShape 21"/>
          <p:cNvSpPr>
            <a:spLocks noChangeArrowheads="1"/>
          </p:cNvSpPr>
          <p:nvPr/>
        </p:nvSpPr>
        <p:spPr bwMode="auto">
          <a:xfrm>
            <a:off x="3563938" y="5300663"/>
            <a:ext cx="2159000" cy="720725"/>
          </a:xfrm>
          <a:prstGeom prst="roundRect">
            <a:avLst>
              <a:gd name="adj" fmla="val 16667"/>
            </a:avLst>
          </a:prstGeom>
          <a:solidFill>
            <a:srgbClr val="99FF99"/>
          </a:solidFill>
          <a:ln w="9525">
            <a:solidFill>
              <a:schemeClr val="tx1"/>
            </a:solidFill>
            <a:round/>
            <a:headEnd/>
            <a:tailEnd/>
          </a:ln>
          <a:effectLst/>
        </p:spPr>
        <p:txBody>
          <a:bodyPr wrap="none" anchor="ctr"/>
          <a:lstStyle/>
          <a:p>
            <a:r>
              <a:rPr lang="tr-TR" b="1"/>
              <a:t>Bilgi Şebekeleri</a:t>
            </a:r>
          </a:p>
        </p:txBody>
      </p:sp>
      <p:sp>
        <p:nvSpPr>
          <p:cNvPr id="67606" name="Line 22"/>
          <p:cNvSpPr>
            <a:spLocks noChangeShapeType="1"/>
          </p:cNvSpPr>
          <p:nvPr/>
        </p:nvSpPr>
        <p:spPr bwMode="auto">
          <a:xfrm flipV="1">
            <a:off x="4572000" y="4797425"/>
            <a:ext cx="0" cy="431800"/>
          </a:xfrm>
          <a:prstGeom prst="line">
            <a:avLst/>
          </a:prstGeom>
          <a:noFill/>
          <a:ln w="9525">
            <a:solidFill>
              <a:schemeClr val="tx1"/>
            </a:solidFill>
            <a:round/>
            <a:headEnd/>
            <a:tailEnd type="triangle" w="med" len="med"/>
          </a:ln>
          <a:effectLst/>
        </p:spPr>
        <p:txBody>
          <a:bodyPr wrap="none" anchor="ctr"/>
          <a:lstStyle/>
          <a:p>
            <a:endParaRPr lang="tr-TR"/>
          </a:p>
        </p:txBody>
      </p:sp>
      <p:sp>
        <p:nvSpPr>
          <p:cNvPr id="17" name="16 Metin kutusu"/>
          <p:cNvSpPr txBox="1"/>
          <p:nvPr/>
        </p:nvSpPr>
        <p:spPr>
          <a:xfrm>
            <a:off x="2771800" y="692696"/>
            <a:ext cx="3168352" cy="707886"/>
          </a:xfrm>
          <a:prstGeom prst="rect">
            <a:avLst/>
          </a:prstGeom>
          <a:noFill/>
        </p:spPr>
        <p:txBody>
          <a:bodyPr wrap="square" rtlCol="0">
            <a:spAutoFit/>
          </a:bodyPr>
          <a:lstStyle/>
          <a:p>
            <a:r>
              <a:rPr lang="tr-TR" sz="4000" b="1" dirty="0" smtClean="0">
                <a:solidFill>
                  <a:srgbClr val="C00000"/>
                </a:solidFill>
              </a:rPr>
              <a:t>BİLGİ</a:t>
            </a:r>
            <a:endParaRPr lang="tr-TR" sz="4000" b="1" dirty="0">
              <a:solidFill>
                <a:srgbClr val="C0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323528" y="1412776"/>
            <a:ext cx="8640960" cy="4114800"/>
          </a:xfrm>
          <a:prstGeom prst="rect">
            <a:avLst/>
          </a:prstGeom>
        </p:spPr>
        <p:txBody>
          <a:bodyPr vert="horz" lIns="91440" tIns="45720" rIns="91440" bIns="45720" rtlCol="0">
            <a:noAutofit/>
          </a:bodyPr>
          <a:lstStyle/>
          <a:p>
            <a:pPr marL="342900" indent="-342900">
              <a:lnSpc>
                <a:spcPct val="90000"/>
              </a:lnSpc>
              <a:spcBef>
                <a:spcPct val="20000"/>
              </a:spcBef>
              <a:buFont typeface="Arial" pitchFamily="34" charset="0"/>
              <a:buChar char="•"/>
              <a:defRPr/>
            </a:pPr>
            <a:endParaRPr lang="tr-TR" sz="3600" noProof="0" dirty="0" smtClean="0"/>
          </a:p>
          <a:p>
            <a:pPr marL="800100" lvl="1" indent="-342900">
              <a:lnSpc>
                <a:spcPct val="90000"/>
              </a:lnSpc>
              <a:spcBef>
                <a:spcPct val="20000"/>
              </a:spcBef>
              <a:buFont typeface="Arial" pitchFamily="34" charset="0"/>
              <a:buChar char="•"/>
              <a:defRPr/>
            </a:pPr>
            <a:endParaRPr kumimoji="0" lang="tr-TR" sz="3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Rectangle 2"/>
          <p:cNvSpPr txBox="1">
            <a:spLocks noChangeArrowheads="1"/>
          </p:cNvSpPr>
          <p:nvPr/>
        </p:nvSpPr>
        <p:spPr>
          <a:xfrm>
            <a:off x="-468560" y="574700"/>
            <a:ext cx="8604250" cy="10541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chemeClr val="tx1"/>
                </a:solidFill>
                <a:effectLst/>
                <a:uLnTx/>
                <a:uFillTx/>
                <a:latin typeface="+mj-lt"/>
                <a:ea typeface="+mj-ea"/>
                <a:cs typeface="+mj-cs"/>
              </a:rPr>
              <a:t> GOOGLE MÜHENDİSLİĞİ</a:t>
            </a:r>
            <a:endParaRPr kumimoji="0" lang="tr-TR" sz="3600" b="1" i="0" u="none" strike="noStrike" kern="1200" cap="none" spc="0" normalizeH="0" baseline="0" noProof="0" dirty="0" smtClean="0">
              <a:ln>
                <a:noFill/>
              </a:ln>
              <a:solidFill>
                <a:schemeClr val="tx1"/>
              </a:solidFill>
              <a:effectLst/>
              <a:uLnTx/>
              <a:uFillTx/>
              <a:latin typeface="Arial" charset="0"/>
              <a:ea typeface="+mj-ea"/>
              <a:cs typeface="+mj-cs"/>
            </a:endParaRPr>
          </a:p>
        </p:txBody>
      </p:sp>
      <p:pic>
        <p:nvPicPr>
          <p:cNvPr id="5" name="Picture 4" descr="1.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323528" y="1412776"/>
            <a:ext cx="8640960" cy="4114800"/>
          </a:xfrm>
          <a:prstGeom prst="rect">
            <a:avLst/>
          </a:prstGeom>
        </p:spPr>
        <p:txBody>
          <a:bodyPr vert="horz" lIns="91440" tIns="45720" rIns="91440" bIns="45720" rtlCol="0">
            <a:noAutofit/>
          </a:bodyPr>
          <a:lstStyle/>
          <a:p>
            <a:pPr marL="342900" indent="-342900">
              <a:lnSpc>
                <a:spcPct val="90000"/>
              </a:lnSpc>
              <a:spcBef>
                <a:spcPct val="20000"/>
              </a:spcBef>
              <a:buFont typeface="Arial" pitchFamily="34" charset="0"/>
              <a:buChar char="•"/>
              <a:defRPr/>
            </a:pPr>
            <a:endParaRPr lang="tr-TR" sz="3600" noProof="0" dirty="0" smtClean="0"/>
          </a:p>
          <a:p>
            <a:pPr marL="800100" lvl="1" indent="-342900">
              <a:lnSpc>
                <a:spcPct val="90000"/>
              </a:lnSpc>
              <a:spcBef>
                <a:spcPct val="20000"/>
              </a:spcBef>
              <a:buFont typeface="Arial" pitchFamily="34" charset="0"/>
              <a:buChar char="•"/>
              <a:defRPr/>
            </a:pPr>
            <a:endParaRPr kumimoji="0" lang="tr-TR" sz="3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Rectangle 2"/>
          <p:cNvSpPr txBox="1">
            <a:spLocks noChangeArrowheads="1"/>
          </p:cNvSpPr>
          <p:nvPr/>
        </p:nvSpPr>
        <p:spPr>
          <a:xfrm>
            <a:off x="-468560" y="574700"/>
            <a:ext cx="8604250" cy="10541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chemeClr val="tx1"/>
                </a:solidFill>
                <a:effectLst/>
                <a:uLnTx/>
                <a:uFillTx/>
                <a:latin typeface="+mj-lt"/>
                <a:ea typeface="+mj-ea"/>
                <a:cs typeface="+mj-cs"/>
              </a:rPr>
              <a:t> GOOGLE MÜHENDİSLİĞİ</a:t>
            </a:r>
            <a:endParaRPr kumimoji="0" lang="tr-TR" sz="3600" b="1" i="0" u="none" strike="noStrike" kern="1200" cap="none" spc="0" normalizeH="0" baseline="0" noProof="0" dirty="0" smtClean="0">
              <a:ln>
                <a:noFill/>
              </a:ln>
              <a:solidFill>
                <a:schemeClr val="tx1"/>
              </a:solidFill>
              <a:effectLst/>
              <a:uLnTx/>
              <a:uFillTx/>
              <a:latin typeface="Arial" charset="0"/>
              <a:ea typeface="+mj-ea"/>
              <a:cs typeface="+mj-cs"/>
            </a:endParaRPr>
          </a:p>
        </p:txBody>
      </p:sp>
      <p:pic>
        <p:nvPicPr>
          <p:cNvPr id="6" name="Picture 5" descr="2.png"/>
          <p:cNvPicPr>
            <a:picLocks noChangeAspect="1"/>
          </p:cNvPicPr>
          <p:nvPr/>
        </p:nvPicPr>
        <p:blipFill>
          <a:blip r:embed="rId2" cstate="print"/>
          <a:stretch>
            <a:fillRect/>
          </a:stretch>
        </p:blipFill>
        <p:spPr>
          <a:xfrm>
            <a:off x="-36512" y="0"/>
            <a:ext cx="9180512" cy="6858000"/>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323528" y="1412776"/>
            <a:ext cx="8640960" cy="4114800"/>
          </a:xfrm>
          <a:prstGeom prst="rect">
            <a:avLst/>
          </a:prstGeom>
        </p:spPr>
        <p:txBody>
          <a:bodyPr vert="horz" lIns="91440" tIns="45720" rIns="91440" bIns="45720" rtlCol="0">
            <a:noAutofit/>
          </a:bodyPr>
          <a:lstStyle/>
          <a:p>
            <a:pPr marL="342900" indent="-342900">
              <a:lnSpc>
                <a:spcPct val="90000"/>
              </a:lnSpc>
              <a:spcBef>
                <a:spcPct val="20000"/>
              </a:spcBef>
              <a:buFont typeface="Arial" pitchFamily="34" charset="0"/>
              <a:buChar char="•"/>
              <a:defRPr/>
            </a:pPr>
            <a:endParaRPr lang="tr-TR" sz="3600" noProof="0" dirty="0" smtClean="0"/>
          </a:p>
          <a:p>
            <a:pPr marL="800100" lvl="1" indent="-342900">
              <a:lnSpc>
                <a:spcPct val="90000"/>
              </a:lnSpc>
              <a:spcBef>
                <a:spcPct val="20000"/>
              </a:spcBef>
              <a:buFont typeface="Arial" pitchFamily="34" charset="0"/>
              <a:buChar char="•"/>
              <a:defRPr/>
            </a:pPr>
            <a:endParaRPr kumimoji="0" lang="tr-TR" sz="3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Rectangle 2"/>
          <p:cNvSpPr txBox="1">
            <a:spLocks noChangeArrowheads="1"/>
          </p:cNvSpPr>
          <p:nvPr/>
        </p:nvSpPr>
        <p:spPr>
          <a:xfrm>
            <a:off x="-468560" y="574700"/>
            <a:ext cx="8604250" cy="10541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chemeClr val="tx1"/>
                </a:solidFill>
                <a:effectLst/>
                <a:uLnTx/>
                <a:uFillTx/>
                <a:latin typeface="+mj-lt"/>
                <a:ea typeface="+mj-ea"/>
                <a:cs typeface="+mj-cs"/>
              </a:rPr>
              <a:t> GOOGLE MÜHENDİSLİĞİ</a:t>
            </a:r>
            <a:endParaRPr kumimoji="0" lang="tr-TR" sz="3600" b="1" i="0" u="none" strike="noStrike" kern="1200" cap="none" spc="0" normalizeH="0" baseline="0" noProof="0" dirty="0" smtClean="0">
              <a:ln>
                <a:noFill/>
              </a:ln>
              <a:solidFill>
                <a:schemeClr val="tx1"/>
              </a:solidFill>
              <a:effectLst/>
              <a:uLnTx/>
              <a:uFillTx/>
              <a:latin typeface="Arial" charset="0"/>
              <a:ea typeface="+mj-ea"/>
              <a:cs typeface="+mj-cs"/>
            </a:endParaRPr>
          </a:p>
        </p:txBody>
      </p:sp>
      <p:pic>
        <p:nvPicPr>
          <p:cNvPr id="8" name="Picture 7" descr="3.png"/>
          <p:cNvPicPr>
            <a:picLocks noChangeAspect="1"/>
          </p:cNvPicPr>
          <p:nvPr/>
        </p:nvPicPr>
        <p:blipFill>
          <a:blip r:embed="rId2" cstate="print"/>
          <a:stretch>
            <a:fillRect/>
          </a:stretch>
        </p:blipFill>
        <p:spPr>
          <a:xfrm>
            <a:off x="-36512" y="0"/>
            <a:ext cx="9180512" cy="6858000"/>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1979712" y="476250"/>
            <a:ext cx="7164288" cy="1054100"/>
          </a:xfrm>
        </p:spPr>
        <p:txBody>
          <a:bodyPr>
            <a:normAutofit fontScale="90000"/>
          </a:bodyPr>
          <a:lstStyle/>
          <a:p>
            <a:pPr algn="l" eaLnBrk="1" hangingPunct="1"/>
            <a:r>
              <a:rPr lang="tr-TR" sz="3600" b="1" dirty="0" smtClean="0">
                <a:solidFill>
                  <a:schemeClr val="tx1"/>
                </a:solidFill>
              </a:rPr>
              <a:t> </a:t>
            </a:r>
            <a:r>
              <a:rPr lang="tr-TR" sz="3100" b="1" dirty="0" smtClean="0">
                <a:solidFill>
                  <a:schemeClr val="tx1"/>
                </a:solidFill>
              </a:rPr>
              <a:t>SİBER GÜVENLİK </a:t>
            </a:r>
            <a:r>
              <a:rPr lang="tr-TR" sz="3100" b="1" dirty="0" smtClean="0"/>
              <a:t>ETKİNLİKLERİ</a:t>
            </a:r>
            <a:endParaRPr lang="tr-TR" sz="3100" b="1" dirty="0" smtClean="0">
              <a:latin typeface="Arial" charset="0"/>
            </a:endParaRPr>
          </a:p>
        </p:txBody>
      </p:sp>
      <p:sp>
        <p:nvSpPr>
          <p:cNvPr id="43012" name="Rectangle 3"/>
          <p:cNvSpPr>
            <a:spLocks noChangeArrowheads="1"/>
          </p:cNvSpPr>
          <p:nvPr/>
        </p:nvSpPr>
        <p:spPr bwMode="auto">
          <a:xfrm>
            <a:off x="366464" y="1700808"/>
            <a:ext cx="8526016" cy="4464496"/>
          </a:xfrm>
          <a:prstGeom prst="rect">
            <a:avLst/>
          </a:prstGeom>
          <a:noFill/>
          <a:ln w="12700">
            <a:noFill/>
            <a:miter lim="800000"/>
            <a:headEnd/>
            <a:tailEnd/>
          </a:ln>
        </p:spPr>
        <p:txBody>
          <a:bodyPr lIns="90488" tIns="44450" rIns="90488" bIns="44450"/>
          <a:lstStyle/>
          <a:p>
            <a:pPr>
              <a:buFont typeface="Arial" pitchFamily="34" charset="0"/>
              <a:buChar char="•"/>
            </a:pPr>
            <a:r>
              <a:rPr lang="tr-TR" sz="2400" dirty="0" smtClean="0"/>
              <a:t> BOME 2008 Tatbikatı, 20-21 Kasım 2008</a:t>
            </a:r>
          </a:p>
          <a:p>
            <a:pPr>
              <a:buFont typeface="Arial" pitchFamily="34" charset="0"/>
              <a:buChar char="•"/>
            </a:pPr>
            <a:r>
              <a:rPr lang="tr-TR" sz="2400" dirty="0" smtClean="0"/>
              <a:t> Sayısal Ortamda Savaş, 10 Aralık 2009 </a:t>
            </a:r>
          </a:p>
          <a:p>
            <a:pPr>
              <a:buFont typeface="Arial" pitchFamily="34" charset="0"/>
              <a:buChar char="•"/>
            </a:pPr>
            <a:r>
              <a:rPr lang="tr-TR" sz="2400" dirty="0" smtClean="0"/>
              <a:t> Siber Savunma </a:t>
            </a:r>
            <a:r>
              <a:rPr lang="tr-TR" sz="2400" dirty="0" err="1" smtClean="0"/>
              <a:t>Çalıştayı</a:t>
            </a:r>
            <a:r>
              <a:rPr lang="tr-TR" sz="2400" dirty="0" smtClean="0"/>
              <a:t>, 6-8 Mayıs 2010      (</a:t>
            </a:r>
            <a:r>
              <a:rPr lang="tr-TR" sz="2400" dirty="0" smtClean="0">
                <a:hlinkClick r:id="rId2"/>
              </a:rPr>
              <a:t>www.</a:t>
            </a:r>
            <a:r>
              <a:rPr lang="tr-TR" sz="2400" dirty="0" err="1" smtClean="0">
                <a:hlinkClick r:id="rId2"/>
              </a:rPr>
              <a:t>iscturkey</a:t>
            </a:r>
            <a:r>
              <a:rPr lang="tr-TR" sz="2400" dirty="0" smtClean="0">
                <a:hlinkClick r:id="rId2"/>
              </a:rPr>
              <a:t>.org</a:t>
            </a:r>
            <a:r>
              <a:rPr lang="tr-TR" sz="2400" dirty="0" smtClean="0"/>
              <a:t>)</a:t>
            </a:r>
          </a:p>
          <a:p>
            <a:pPr>
              <a:buFont typeface="Arial" pitchFamily="34" charset="0"/>
              <a:buChar char="•"/>
            </a:pPr>
            <a:endParaRPr lang="tr-TR" sz="2400" dirty="0" smtClean="0"/>
          </a:p>
          <a:p>
            <a:pPr>
              <a:buFont typeface="Arial" pitchFamily="34" charset="0"/>
              <a:buChar char="•"/>
            </a:pPr>
            <a:r>
              <a:rPr lang="tr-TR" sz="2400" dirty="0" smtClean="0"/>
              <a:t> </a:t>
            </a:r>
            <a:r>
              <a:rPr lang="tr-TR" sz="2400" b="1" i="1" dirty="0" smtClean="0"/>
              <a:t>Siber Güvenlik Tatbikatı 25-28 Ocak 2011</a:t>
            </a:r>
          </a:p>
          <a:p>
            <a:pPr>
              <a:buFont typeface="Arial" pitchFamily="34" charset="0"/>
              <a:buChar char="•"/>
            </a:pPr>
            <a:r>
              <a:rPr lang="tr-TR" sz="2400" dirty="0" smtClean="0"/>
              <a:t> TMMM, Genel Kurmay Başkanlığı, 2011</a:t>
            </a:r>
          </a:p>
          <a:p>
            <a:pPr>
              <a:buFont typeface="Arial" pitchFamily="34" charset="0"/>
              <a:buChar char="•"/>
            </a:pPr>
            <a:r>
              <a:rPr lang="tr-TR" sz="2400" dirty="0" smtClean="0"/>
              <a:t> Siber Güvenlik Yaz Kampı,  Ağustos 2011</a:t>
            </a:r>
          </a:p>
          <a:p>
            <a:pPr>
              <a:buFont typeface="Arial" pitchFamily="34" charset="0"/>
              <a:buChar char="•"/>
            </a:pPr>
            <a:r>
              <a:rPr lang="tr-TR" sz="2400" dirty="0" smtClean="0"/>
              <a:t> Siber Güvenlik </a:t>
            </a:r>
            <a:r>
              <a:rPr lang="tr-TR" sz="2400" dirty="0" err="1" smtClean="0"/>
              <a:t>Çalıştayı</a:t>
            </a:r>
            <a:r>
              <a:rPr lang="tr-TR" sz="2400" dirty="0" smtClean="0"/>
              <a:t>, 29 Eylül 2011</a:t>
            </a:r>
          </a:p>
          <a:p>
            <a:pPr>
              <a:buFont typeface="Arial" pitchFamily="34" charset="0"/>
              <a:buChar char="•"/>
            </a:pPr>
            <a:endParaRPr lang="tr-TR" sz="3000" dirty="0" smtClean="0"/>
          </a:p>
          <a:p>
            <a:pPr>
              <a:buFont typeface="Arial" pitchFamily="34" charset="0"/>
              <a:buChar char="•"/>
            </a:pPr>
            <a:endParaRPr lang="tr-TR" sz="3000" dirty="0" smtClean="0"/>
          </a:p>
        </p:txBody>
      </p:sp>
      <p:sp>
        <p:nvSpPr>
          <p:cNvPr id="43013" name="Rectangle 4"/>
          <p:cNvSpPr>
            <a:spLocks noChangeArrowheads="1"/>
          </p:cNvSpPr>
          <p:nvPr/>
        </p:nvSpPr>
        <p:spPr bwMode="auto">
          <a:xfrm>
            <a:off x="0" y="-3848100"/>
            <a:ext cx="9144000" cy="0"/>
          </a:xfrm>
          <a:prstGeom prst="rect">
            <a:avLst/>
          </a:prstGeom>
          <a:noFill/>
          <a:ln w="9525" algn="ctr">
            <a:noFill/>
            <a:miter lim="800000"/>
            <a:headEnd/>
            <a:tailEnd/>
          </a:ln>
        </p:spPr>
        <p:txBody>
          <a:bodyPr vert="eaVert" wrap="none" lIns="41148" tIns="20574" rIns="41148" bIns="20574" anchor="ctr">
            <a:spAutoFit/>
          </a:bodyPr>
          <a:lstStyle/>
          <a:p>
            <a:endParaRPr lang="tr-TR"/>
          </a:p>
        </p:txBody>
      </p:sp>
      <p:sp>
        <p:nvSpPr>
          <p:cNvPr id="43014" name="Rectangle 5"/>
          <p:cNvSpPr>
            <a:spLocks noChangeArrowheads="1"/>
          </p:cNvSpPr>
          <p:nvPr/>
        </p:nvSpPr>
        <p:spPr bwMode="auto">
          <a:xfrm>
            <a:off x="0" y="765175"/>
            <a:ext cx="9144000" cy="0"/>
          </a:xfrm>
          <a:prstGeom prst="rect">
            <a:avLst/>
          </a:prstGeom>
          <a:noFill/>
          <a:ln w="9525" algn="ctr">
            <a:noFill/>
            <a:miter lim="800000"/>
            <a:headEnd/>
            <a:tailEnd/>
          </a:ln>
        </p:spPr>
        <p:txBody>
          <a:bodyPr vert="eaVert" wrap="none" lIns="41148" tIns="20574" rIns="41148" bIns="20574" anchor="ctr">
            <a:spAutoFit/>
          </a:bodyPr>
          <a:lstStyle/>
          <a:p>
            <a:endParaRPr lang="tr-TR"/>
          </a:p>
        </p:txBody>
      </p:sp>
      <p:pic>
        <p:nvPicPr>
          <p:cNvPr id="397316" name="Picture 4" descr="http://t2.gstatic.com/images?q=tbn:ANd9GcQvu0Xfpj9PQyYhlzNWc79b9Q8h1cMviStX5LhueRCK2-jc1NR7"/>
          <p:cNvPicPr>
            <a:picLocks noChangeAspect="1" noChangeArrowheads="1"/>
          </p:cNvPicPr>
          <p:nvPr/>
        </p:nvPicPr>
        <p:blipFill>
          <a:blip r:embed="rId3" cstate="print"/>
          <a:srcRect/>
          <a:stretch>
            <a:fillRect/>
          </a:stretch>
        </p:blipFill>
        <p:spPr bwMode="auto">
          <a:xfrm>
            <a:off x="323528" y="5373216"/>
            <a:ext cx="3496050" cy="1008112"/>
          </a:xfrm>
          <a:prstGeom prst="rect">
            <a:avLst/>
          </a:prstGeom>
          <a:noFill/>
        </p:spPr>
      </p:pic>
      <p:pic>
        <p:nvPicPr>
          <p:cNvPr id="397318" name="Picture 6" descr="http://t1.gstatic.com/images?q=tbn:ANd9GcQN9v5DF4S9E4hdRm8p3pBq96xUCglVyOPKNsWYlTJF6ZCqpkiX"/>
          <p:cNvPicPr>
            <a:picLocks noChangeAspect="1" noChangeArrowheads="1"/>
          </p:cNvPicPr>
          <p:nvPr/>
        </p:nvPicPr>
        <p:blipFill>
          <a:blip r:embed="rId4" cstate="print"/>
          <a:srcRect/>
          <a:stretch>
            <a:fillRect/>
          </a:stretch>
        </p:blipFill>
        <p:spPr bwMode="auto">
          <a:xfrm>
            <a:off x="4355976" y="5229200"/>
            <a:ext cx="1496223" cy="1284312"/>
          </a:xfrm>
          <a:prstGeom prst="rect">
            <a:avLst/>
          </a:prstGeom>
          <a:noFill/>
        </p:spPr>
      </p:pic>
      <p:pic>
        <p:nvPicPr>
          <p:cNvPr id="397320" name="Picture 8" descr="http://t0.gstatic.com/images?q=tbn:ANd9GcTfTS_NY4P6w8D2JQsowaTpBvBwrEGSXw1LTw774i6x2fRKY-HLzw"/>
          <p:cNvPicPr>
            <a:picLocks noChangeAspect="1" noChangeArrowheads="1"/>
          </p:cNvPicPr>
          <p:nvPr/>
        </p:nvPicPr>
        <p:blipFill>
          <a:blip r:embed="rId5" cstate="print"/>
          <a:srcRect/>
          <a:stretch>
            <a:fillRect/>
          </a:stretch>
        </p:blipFill>
        <p:spPr bwMode="auto">
          <a:xfrm>
            <a:off x="6372200" y="5517232"/>
            <a:ext cx="1040042" cy="1008112"/>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2051720" y="620688"/>
            <a:ext cx="6732240" cy="1054100"/>
          </a:xfrm>
        </p:spPr>
        <p:txBody>
          <a:bodyPr>
            <a:normAutofit/>
          </a:bodyPr>
          <a:lstStyle/>
          <a:p>
            <a:pPr eaLnBrk="1" hangingPunct="1"/>
            <a:r>
              <a:rPr lang="tr-TR" sz="2800" b="1" dirty="0" smtClean="0">
                <a:solidFill>
                  <a:srgbClr val="C00000"/>
                </a:solidFill>
              </a:rPr>
              <a:t>SİBER GÜVENLİK TATBİKATI</a:t>
            </a:r>
            <a:endParaRPr lang="tr-TR" sz="2800" b="1" dirty="0" smtClean="0">
              <a:solidFill>
                <a:srgbClr val="C00000"/>
              </a:solidFill>
              <a:latin typeface="Arial" charset="0"/>
            </a:endParaRPr>
          </a:p>
        </p:txBody>
      </p:sp>
      <p:sp>
        <p:nvSpPr>
          <p:cNvPr id="43012" name="Rectangle 3"/>
          <p:cNvSpPr>
            <a:spLocks noChangeArrowheads="1"/>
          </p:cNvSpPr>
          <p:nvPr/>
        </p:nvSpPr>
        <p:spPr bwMode="auto">
          <a:xfrm>
            <a:off x="366464" y="1402432"/>
            <a:ext cx="8526016" cy="4114800"/>
          </a:xfrm>
          <a:prstGeom prst="rect">
            <a:avLst/>
          </a:prstGeom>
          <a:noFill/>
          <a:ln w="12700">
            <a:noFill/>
            <a:miter lim="800000"/>
            <a:headEnd/>
            <a:tailEnd/>
          </a:ln>
        </p:spPr>
        <p:txBody>
          <a:bodyPr lIns="90488" tIns="44450" rIns="90488" bIns="44450"/>
          <a:lstStyle/>
          <a:p>
            <a:endParaRPr lang="tr-TR" sz="2300" dirty="0" smtClean="0"/>
          </a:p>
          <a:p>
            <a:r>
              <a:rPr lang="tr-TR" sz="2000" dirty="0" smtClean="0"/>
              <a:t>“siber savaş tehdidine karşı hazırlıklı olmanın, kurumların </a:t>
            </a:r>
            <a:r>
              <a:rPr lang="tr-TR" sz="2000" dirty="0" smtClean="0">
                <a:hlinkClick r:id="rId2" tooltip="bilgi sistemi haberleri"/>
              </a:rPr>
              <a:t>bilgi sistemi</a:t>
            </a:r>
            <a:r>
              <a:rPr lang="tr-TR" sz="2000" dirty="0" smtClean="0"/>
              <a:t> güvenliği olaylarına müdahale yeteneği ile kurumlar arası koordinasyon yeteneğini tespit ederek, alınacak önlemler ve bilincinin arttırılmasını amaçlamak”</a:t>
            </a:r>
          </a:p>
          <a:p>
            <a:endParaRPr lang="tr-TR" sz="2000" dirty="0" smtClean="0"/>
          </a:p>
          <a:p>
            <a:r>
              <a:rPr lang="tr-TR" sz="2000" dirty="0" smtClean="0"/>
              <a:t>Ulusal Siber Güvenlik Tatbikatı  (41 kamu ve </a:t>
            </a:r>
            <a:r>
              <a:rPr lang="tr-TR" sz="2000" dirty="0" smtClean="0">
                <a:hlinkClick r:id="rId3" tooltip="özel sektör haberleri"/>
              </a:rPr>
              <a:t>özel sektör</a:t>
            </a:r>
            <a:r>
              <a:rPr lang="tr-TR" sz="2000" dirty="0" smtClean="0"/>
              <a:t>) </a:t>
            </a:r>
          </a:p>
          <a:p>
            <a:pPr>
              <a:buFont typeface="Arial" pitchFamily="34" charset="0"/>
              <a:buChar char="•"/>
            </a:pPr>
            <a:r>
              <a:rPr lang="tr-TR" sz="2000" dirty="0" smtClean="0"/>
              <a:t> Enerji, </a:t>
            </a:r>
          </a:p>
          <a:p>
            <a:pPr>
              <a:buFont typeface="Arial" pitchFamily="34" charset="0"/>
              <a:buChar char="•"/>
            </a:pPr>
            <a:r>
              <a:rPr lang="tr-TR" sz="2000" dirty="0" smtClean="0"/>
              <a:t> Finans, </a:t>
            </a:r>
          </a:p>
          <a:p>
            <a:pPr>
              <a:buFont typeface="Arial" pitchFamily="34" charset="0"/>
              <a:buChar char="•"/>
            </a:pPr>
            <a:r>
              <a:rPr lang="tr-TR" sz="2000" dirty="0" smtClean="0"/>
              <a:t> Telekom, </a:t>
            </a:r>
          </a:p>
          <a:p>
            <a:pPr>
              <a:buFont typeface="Arial" pitchFamily="34" charset="0"/>
              <a:buChar char="•"/>
            </a:pPr>
            <a:r>
              <a:rPr lang="tr-TR" sz="2000" dirty="0" smtClean="0"/>
              <a:t> Savunma, </a:t>
            </a:r>
          </a:p>
          <a:p>
            <a:pPr>
              <a:buFont typeface="Arial" pitchFamily="34" charset="0"/>
              <a:buChar char="•"/>
            </a:pPr>
            <a:r>
              <a:rPr lang="tr-TR" sz="2000" dirty="0" smtClean="0"/>
              <a:t> Sağlık ve </a:t>
            </a:r>
          </a:p>
          <a:p>
            <a:pPr>
              <a:buFont typeface="Arial" pitchFamily="34" charset="0"/>
              <a:buChar char="•"/>
            </a:pPr>
            <a:r>
              <a:rPr lang="tr-TR" sz="2000" dirty="0" smtClean="0">
                <a:hlinkClick r:id="rId4" tooltip="sosyal güvenlik haberleri"/>
              </a:rPr>
              <a:t> Sosyal güvenlik</a:t>
            </a:r>
            <a:r>
              <a:rPr lang="tr-TR" sz="2000" dirty="0" smtClean="0"/>
              <a:t> </a:t>
            </a:r>
          </a:p>
        </p:txBody>
      </p:sp>
      <p:sp>
        <p:nvSpPr>
          <p:cNvPr id="43013" name="Rectangle 4"/>
          <p:cNvSpPr>
            <a:spLocks noChangeArrowheads="1"/>
          </p:cNvSpPr>
          <p:nvPr/>
        </p:nvSpPr>
        <p:spPr bwMode="auto">
          <a:xfrm>
            <a:off x="0" y="-3848100"/>
            <a:ext cx="9144000" cy="0"/>
          </a:xfrm>
          <a:prstGeom prst="rect">
            <a:avLst/>
          </a:prstGeom>
          <a:noFill/>
          <a:ln w="9525" algn="ctr">
            <a:noFill/>
            <a:miter lim="800000"/>
            <a:headEnd/>
            <a:tailEnd/>
          </a:ln>
        </p:spPr>
        <p:txBody>
          <a:bodyPr vert="eaVert" wrap="none" lIns="41148" tIns="20574" rIns="41148" bIns="20574" anchor="ctr">
            <a:spAutoFit/>
          </a:bodyPr>
          <a:lstStyle/>
          <a:p>
            <a:endParaRPr lang="tr-TR"/>
          </a:p>
        </p:txBody>
      </p:sp>
      <p:sp>
        <p:nvSpPr>
          <p:cNvPr id="43014" name="Rectangle 5"/>
          <p:cNvSpPr>
            <a:spLocks noChangeArrowheads="1"/>
          </p:cNvSpPr>
          <p:nvPr/>
        </p:nvSpPr>
        <p:spPr bwMode="auto">
          <a:xfrm>
            <a:off x="0" y="765175"/>
            <a:ext cx="9144000" cy="0"/>
          </a:xfrm>
          <a:prstGeom prst="rect">
            <a:avLst/>
          </a:prstGeom>
          <a:noFill/>
          <a:ln w="9525" algn="ctr">
            <a:noFill/>
            <a:miter lim="800000"/>
            <a:headEnd/>
            <a:tailEnd/>
          </a:ln>
        </p:spPr>
        <p:txBody>
          <a:bodyPr vert="eaVert" wrap="none" lIns="41148" tIns="20574" rIns="41148" bIns="20574" anchor="ctr">
            <a:spAutoFit/>
          </a:bodyPr>
          <a:lstStyle/>
          <a:p>
            <a:endParaRPr lang="tr-TR"/>
          </a:p>
        </p:txBody>
      </p:sp>
      <p:pic>
        <p:nvPicPr>
          <p:cNvPr id="6" name="Picture 5" descr="imagebtk.jpg"/>
          <p:cNvPicPr>
            <a:picLocks noChangeAspect="1"/>
          </p:cNvPicPr>
          <p:nvPr/>
        </p:nvPicPr>
        <p:blipFill>
          <a:blip r:embed="rId5" cstate="print"/>
          <a:stretch>
            <a:fillRect/>
          </a:stretch>
        </p:blipFill>
        <p:spPr>
          <a:xfrm>
            <a:off x="1043608" y="5013176"/>
            <a:ext cx="1550525" cy="1286462"/>
          </a:xfrm>
          <a:prstGeom prst="rect">
            <a:avLst/>
          </a:prstGeom>
        </p:spPr>
      </p:pic>
      <p:pic>
        <p:nvPicPr>
          <p:cNvPr id="7" name="Picture 6" descr="imageTUBİTAK.jpg"/>
          <p:cNvPicPr>
            <a:picLocks noChangeAspect="1"/>
          </p:cNvPicPr>
          <p:nvPr/>
        </p:nvPicPr>
        <p:blipFill>
          <a:blip r:embed="rId6" cstate="print"/>
          <a:stretch>
            <a:fillRect/>
          </a:stretch>
        </p:blipFill>
        <p:spPr>
          <a:xfrm>
            <a:off x="7020272" y="4869160"/>
            <a:ext cx="1374484" cy="1679172"/>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79712" y="333375"/>
            <a:ext cx="6561038" cy="1216025"/>
          </a:xfrm>
        </p:spPr>
        <p:txBody>
          <a:bodyPr/>
          <a:lstStyle/>
          <a:p>
            <a:r>
              <a:rPr lang="tr-TR" dirty="0" smtClean="0">
                <a:solidFill>
                  <a:srgbClr val="C00000"/>
                </a:solidFill>
              </a:rPr>
              <a:t>Biz Neler Yaptık?</a:t>
            </a:r>
            <a:endParaRPr lang="tr-TR" dirty="0">
              <a:solidFill>
                <a:srgbClr val="C00000"/>
              </a:solidFill>
            </a:endParaRPr>
          </a:p>
        </p:txBody>
      </p:sp>
      <p:sp>
        <p:nvSpPr>
          <p:cNvPr id="3" name="2 İçerik Yer Tutucusu"/>
          <p:cNvSpPr>
            <a:spLocks noGrp="1"/>
          </p:cNvSpPr>
          <p:nvPr>
            <p:ph idx="1"/>
          </p:nvPr>
        </p:nvSpPr>
        <p:spPr/>
        <p:txBody>
          <a:bodyPr/>
          <a:lstStyle/>
          <a:p>
            <a:pPr>
              <a:buFont typeface="Arial" pitchFamily="34" charset="0"/>
              <a:buChar char="•"/>
            </a:pPr>
            <a:r>
              <a:rPr lang="tr-TR" sz="1800" dirty="0" smtClean="0"/>
              <a:t>4 Temmuz 2003 11 Askerimizin başına çuval geçirilmesi olayını protesto için bir anda 1500 Amerikan Sitesi </a:t>
            </a:r>
            <a:r>
              <a:rPr lang="tr-TR" sz="1800" dirty="0" err="1" smtClean="0"/>
              <a:t>hacklendi</a:t>
            </a:r>
            <a:r>
              <a:rPr lang="tr-TR" sz="1800" dirty="0" smtClean="0"/>
              <a:t>.</a:t>
            </a:r>
          </a:p>
          <a:p>
            <a:pPr>
              <a:buFont typeface="Arial" pitchFamily="34" charset="0"/>
              <a:buChar char="•"/>
            </a:pPr>
            <a:endParaRPr lang="tr-TR" sz="1800" dirty="0" smtClean="0"/>
          </a:p>
          <a:p>
            <a:pPr>
              <a:buFont typeface="Arial" pitchFamily="34" charset="0"/>
              <a:buChar char="•"/>
            </a:pPr>
            <a:r>
              <a:rPr lang="tr-TR" sz="1800" dirty="0" smtClean="0"/>
              <a:t>Ermeni yasa tasarısına destek veren ve soykırım </a:t>
            </a:r>
            <a:r>
              <a:rPr lang="tr-TR" sz="1800" dirty="0" err="1" smtClean="0"/>
              <a:t>propogandası</a:t>
            </a:r>
            <a:r>
              <a:rPr lang="tr-TR" sz="1800" dirty="0" smtClean="0"/>
              <a:t> yapan çeşitli ülkelerdeki yüzlerce site çökertildi.</a:t>
            </a:r>
            <a:br>
              <a:rPr lang="tr-TR" sz="1800" dirty="0" smtClean="0"/>
            </a:br>
            <a:endParaRPr lang="tr-TR" sz="1800" dirty="0" smtClean="0"/>
          </a:p>
          <a:p>
            <a:pPr>
              <a:buFont typeface="Arial" pitchFamily="34" charset="0"/>
              <a:buChar char="•"/>
            </a:pPr>
            <a:r>
              <a:rPr lang="tr-TR" sz="1800" dirty="0" smtClean="0"/>
              <a:t>Türk sitelere özellikle resmi kurum sitelerine savaş açan brezilya'lı </a:t>
            </a:r>
            <a:r>
              <a:rPr lang="tr-TR" sz="1800" dirty="0" err="1" smtClean="0"/>
              <a:t>hackerların</a:t>
            </a:r>
            <a:r>
              <a:rPr lang="tr-TR" sz="1800" dirty="0" smtClean="0"/>
              <a:t> saldırılarına karşı; 10.000 den fazla Brezilya sitesi </a:t>
            </a:r>
            <a:r>
              <a:rPr lang="tr-TR" sz="1800" dirty="0" err="1" smtClean="0"/>
              <a:t>hacklendi</a:t>
            </a:r>
            <a:r>
              <a:rPr lang="tr-TR" sz="1800" dirty="0" smtClean="0"/>
              <a:t>. Bu saldırılar sonucu brezilya en çok </a:t>
            </a:r>
            <a:r>
              <a:rPr lang="tr-TR" sz="1800" dirty="0" err="1" smtClean="0"/>
              <a:t>hack</a:t>
            </a:r>
            <a:r>
              <a:rPr lang="tr-TR" sz="1800" dirty="0" smtClean="0"/>
              <a:t> edilen ülkeler sıralamasında 1. sıraya yükseldi. </a:t>
            </a:r>
          </a:p>
          <a:p>
            <a:pPr>
              <a:buFont typeface="Arial" pitchFamily="34" charset="0"/>
              <a:buChar char="•"/>
            </a:pPr>
            <a:endParaRPr lang="tr-TR" sz="1800" dirty="0" smtClean="0"/>
          </a:p>
          <a:p>
            <a:pPr>
              <a:buFont typeface="Arial" pitchFamily="34" charset="0"/>
              <a:buChar char="•"/>
            </a:pPr>
            <a:r>
              <a:rPr lang="tr-TR" sz="1800" dirty="0" smtClean="0"/>
              <a:t>PKK ve bölücülük propagandası yapan Dünyanın değişik ülkelerindeki yüzlerce site yayına başlamalarından kısa bir süre sonra çökertildi ve çökertilmeye devam edilmektedir. </a:t>
            </a:r>
          </a:p>
          <a:p>
            <a:pPr>
              <a:buFont typeface="Arial" pitchFamily="34" charset="0"/>
              <a:buChar char="•"/>
            </a:pPr>
            <a:endParaRPr lang="tr-TR" sz="1800" dirty="0" smtClean="0"/>
          </a:p>
          <a:p>
            <a:pPr>
              <a:buFont typeface="Arial" pitchFamily="34" charset="0"/>
              <a:buChar char="•"/>
            </a:pPr>
            <a:r>
              <a:rPr lang="tr-TR" sz="1800" dirty="0" smtClean="0"/>
              <a:t/>
            </a:r>
            <a:br>
              <a:rPr lang="tr-TR" sz="1800" dirty="0" smtClean="0"/>
            </a:br>
            <a:endParaRPr lang="tr-TR" sz="1800" dirty="0" smtClean="0"/>
          </a:p>
        </p:txBody>
      </p:sp>
      <p:sp>
        <p:nvSpPr>
          <p:cNvPr id="4" name="3 Slayt Numarası Yer Tutucusu"/>
          <p:cNvSpPr>
            <a:spLocks noGrp="1"/>
          </p:cNvSpPr>
          <p:nvPr>
            <p:ph type="sldNum" sz="quarter" idx="12"/>
          </p:nvPr>
        </p:nvSpPr>
        <p:spPr/>
        <p:txBody>
          <a:bodyPr/>
          <a:lstStyle/>
          <a:p>
            <a:pPr>
              <a:defRPr/>
            </a:pPr>
            <a:fld id="{9ACF3781-710F-46D6-B9F4-51217EE2D31A}" type="slidenum">
              <a:rPr lang="en-US" smtClean="0"/>
              <a:pPr>
                <a:defRPr/>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07704" y="333375"/>
            <a:ext cx="6633046" cy="1216025"/>
          </a:xfrm>
        </p:spPr>
        <p:txBody>
          <a:bodyPr/>
          <a:lstStyle/>
          <a:p>
            <a:r>
              <a:rPr lang="tr-TR" dirty="0" smtClean="0">
                <a:solidFill>
                  <a:srgbClr val="C00000"/>
                </a:solidFill>
              </a:rPr>
              <a:t>Bizler neler yaptık?</a:t>
            </a:r>
            <a:endParaRPr lang="tr-TR" dirty="0">
              <a:solidFill>
                <a:srgbClr val="C00000"/>
              </a:solidFill>
            </a:endParaRPr>
          </a:p>
        </p:txBody>
      </p:sp>
      <p:sp>
        <p:nvSpPr>
          <p:cNvPr id="3" name="2 İçerik Yer Tutucusu"/>
          <p:cNvSpPr>
            <a:spLocks noGrp="1"/>
          </p:cNvSpPr>
          <p:nvPr>
            <p:ph idx="1"/>
          </p:nvPr>
        </p:nvSpPr>
        <p:spPr>
          <a:xfrm>
            <a:off x="179512" y="1628800"/>
            <a:ext cx="8568952" cy="4464496"/>
          </a:xfrm>
        </p:spPr>
        <p:txBody>
          <a:bodyPr/>
          <a:lstStyle/>
          <a:p>
            <a:pPr>
              <a:buFont typeface="Wingdings" pitchFamily="2" charset="2"/>
              <a:buChar char="§"/>
            </a:pPr>
            <a:r>
              <a:rPr lang="tr-TR" sz="2000" dirty="0" smtClean="0"/>
              <a:t>8 Nisan 2006 Kutlu Doğum Haftası nedeniyle Ordu-</a:t>
            </a:r>
            <a:r>
              <a:rPr lang="tr-TR" sz="2000" dirty="0" err="1" smtClean="0"/>
              <a:t>yu</a:t>
            </a:r>
            <a:r>
              <a:rPr lang="tr-TR" sz="2000" dirty="0" smtClean="0"/>
              <a:t> Hümayun Adlı </a:t>
            </a:r>
            <a:r>
              <a:rPr lang="tr-TR" sz="2000" dirty="0" err="1" smtClean="0"/>
              <a:t>Operasyonel</a:t>
            </a:r>
            <a:r>
              <a:rPr lang="tr-TR" sz="2000" dirty="0" smtClean="0"/>
              <a:t> TIM büyük çoğunluğu Danimarka, Fransa olmak üzere 2.587 Avrupa sitesini </a:t>
            </a:r>
            <a:r>
              <a:rPr lang="tr-TR" sz="2000" dirty="0" err="1" smtClean="0"/>
              <a:t>hack</a:t>
            </a:r>
            <a:r>
              <a:rPr lang="tr-TR" sz="2000" dirty="0" smtClean="0"/>
              <a:t> etti. </a:t>
            </a:r>
          </a:p>
          <a:p>
            <a:pPr>
              <a:buFont typeface="Wingdings" pitchFamily="2" charset="2"/>
              <a:buChar char="§"/>
            </a:pPr>
            <a:endParaRPr lang="tr-TR" sz="2000" dirty="0" smtClean="0"/>
          </a:p>
          <a:p>
            <a:pPr>
              <a:buFont typeface="Wingdings" pitchFamily="2" charset="2"/>
              <a:buChar char="§"/>
            </a:pPr>
            <a:r>
              <a:rPr lang="tr-TR" sz="2000" dirty="0" err="1" smtClean="0"/>
              <a:t>İslama</a:t>
            </a:r>
            <a:r>
              <a:rPr lang="tr-TR" sz="2000" dirty="0" smtClean="0"/>
              <a:t> ve </a:t>
            </a:r>
            <a:r>
              <a:rPr lang="tr-TR" sz="2000" dirty="0" err="1" smtClean="0"/>
              <a:t>islam</a:t>
            </a:r>
            <a:r>
              <a:rPr lang="tr-TR" sz="2000" dirty="0" smtClean="0"/>
              <a:t> dünyasına karşı en büyük zararı veren sitelerden biri olan </a:t>
            </a:r>
            <a:r>
              <a:rPr lang="tr-TR" sz="2000" dirty="0" err="1" smtClean="0">
                <a:solidFill>
                  <a:srgbClr val="C00000"/>
                </a:solidFill>
              </a:rPr>
              <a:t>ilhanarsel</a:t>
            </a:r>
            <a:r>
              <a:rPr lang="tr-TR" sz="2000" dirty="0" smtClean="0">
                <a:solidFill>
                  <a:srgbClr val="C00000"/>
                </a:solidFill>
              </a:rPr>
              <a:t>.org</a:t>
            </a:r>
            <a:r>
              <a:rPr lang="tr-TR" sz="2000" dirty="0" smtClean="0"/>
              <a:t>  </a:t>
            </a:r>
            <a:r>
              <a:rPr lang="tr-TR" sz="2000" dirty="0" err="1" smtClean="0"/>
              <a:t>hack</a:t>
            </a:r>
            <a:r>
              <a:rPr lang="tr-TR" sz="2000" dirty="0" smtClean="0"/>
              <a:t> edilerek NET Aleminden Silindi.</a:t>
            </a:r>
          </a:p>
          <a:p>
            <a:pPr>
              <a:buFont typeface="Wingdings" pitchFamily="2" charset="2"/>
              <a:buChar char="§"/>
            </a:pPr>
            <a:endParaRPr lang="tr-TR" sz="2000" dirty="0" smtClean="0"/>
          </a:p>
          <a:p>
            <a:pPr>
              <a:buFont typeface="Wingdings" pitchFamily="2" charset="2"/>
              <a:buChar char="§"/>
            </a:pPr>
            <a:r>
              <a:rPr lang="tr-TR" sz="2000" dirty="0" smtClean="0"/>
              <a:t>Misyonerlik faaliyetleri sürdüren </a:t>
            </a:r>
            <a:r>
              <a:rPr lang="tr-TR" sz="2000" dirty="0" err="1" smtClean="0"/>
              <a:t>katolikcemaati</a:t>
            </a:r>
            <a:r>
              <a:rPr lang="tr-TR" sz="2000" dirty="0" smtClean="0"/>
              <a:t>.com </a:t>
            </a:r>
            <a:r>
              <a:rPr lang="tr-TR" sz="2000" dirty="0" err="1" smtClean="0"/>
              <a:t>domain’i</a:t>
            </a:r>
            <a:r>
              <a:rPr lang="tr-TR" sz="2000" dirty="0" smtClean="0"/>
              <a:t> </a:t>
            </a:r>
            <a:r>
              <a:rPr lang="tr-TR" sz="2000" dirty="0" err="1" smtClean="0"/>
              <a:t>hack</a:t>
            </a:r>
            <a:r>
              <a:rPr lang="tr-TR" sz="2000" dirty="0" smtClean="0"/>
              <a:t> edildi. Bu site </a:t>
            </a:r>
            <a:r>
              <a:rPr lang="tr-TR" sz="2000" dirty="0" err="1" smtClean="0"/>
              <a:t>Internetten</a:t>
            </a:r>
            <a:r>
              <a:rPr lang="tr-TR" sz="2000" dirty="0" smtClean="0"/>
              <a:t> dünyasından silindi.</a:t>
            </a:r>
          </a:p>
          <a:p>
            <a:pPr>
              <a:buFont typeface="Wingdings" pitchFamily="2" charset="2"/>
              <a:buChar char="§"/>
            </a:pPr>
            <a:endParaRPr lang="tr-TR" sz="2000" dirty="0" smtClean="0"/>
          </a:p>
          <a:p>
            <a:pPr>
              <a:buFont typeface="Wingdings" pitchFamily="2" charset="2"/>
              <a:buChar char="§"/>
            </a:pPr>
            <a:r>
              <a:rPr lang="tr-TR" sz="2000" dirty="0" smtClean="0"/>
              <a:t>Kuzey Kıbrıs konusunda anti propaganda yapan sitelerin neredeyse tamamı </a:t>
            </a:r>
            <a:r>
              <a:rPr lang="tr-TR" sz="2000" dirty="0" err="1" smtClean="0"/>
              <a:t>hacklendi</a:t>
            </a:r>
            <a:r>
              <a:rPr lang="tr-TR" sz="2000" dirty="0" smtClean="0"/>
              <a:t>.</a:t>
            </a:r>
            <a:br>
              <a:rPr lang="tr-TR" sz="2000" dirty="0" smtClean="0"/>
            </a:br>
            <a:endParaRPr lang="tr-TR" sz="2000" dirty="0" smtClean="0"/>
          </a:p>
          <a:p>
            <a:endParaRPr lang="tr-TR" sz="2000" dirty="0" smtClean="0"/>
          </a:p>
        </p:txBody>
      </p:sp>
      <p:sp>
        <p:nvSpPr>
          <p:cNvPr id="4" name="3 Slayt Numarası Yer Tutucusu"/>
          <p:cNvSpPr>
            <a:spLocks noGrp="1"/>
          </p:cNvSpPr>
          <p:nvPr>
            <p:ph type="sldNum" sz="quarter" idx="12"/>
          </p:nvPr>
        </p:nvSpPr>
        <p:spPr/>
        <p:txBody>
          <a:bodyPr/>
          <a:lstStyle/>
          <a:p>
            <a:pPr>
              <a:defRPr/>
            </a:pPr>
            <a:fld id="{9ACF3781-710F-46D6-B9F4-51217EE2D31A}" type="slidenum">
              <a:rPr lang="en-US" smtClean="0"/>
              <a:pPr>
                <a:defRPr/>
              </a:pPr>
              <a:t>66</a:t>
            </a:fld>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fld id="{01534134-32A7-4F83-B08C-A90900419F8D}" type="slidenum">
              <a:rPr lang="en-US"/>
              <a:pPr/>
              <a:t>67</a:t>
            </a:fld>
            <a:endParaRPr lang="en-US"/>
          </a:p>
        </p:txBody>
      </p:sp>
      <p:sp>
        <p:nvSpPr>
          <p:cNvPr id="86019" name="Rectangle 3"/>
          <p:cNvSpPr>
            <a:spLocks noGrp="1" noChangeArrowheads="1"/>
          </p:cNvSpPr>
          <p:nvPr>
            <p:ph type="body" idx="1"/>
          </p:nvPr>
        </p:nvSpPr>
        <p:spPr>
          <a:xfrm>
            <a:off x="684213" y="1681163"/>
            <a:ext cx="7920037" cy="4627562"/>
          </a:xfrm>
        </p:spPr>
        <p:txBody>
          <a:bodyPr/>
          <a:lstStyle/>
          <a:p>
            <a:pPr marL="220663" lvl="1" indent="-14288">
              <a:lnSpc>
                <a:spcPct val="150000"/>
              </a:lnSpc>
              <a:buClr>
                <a:schemeClr val="tx1"/>
              </a:buClr>
              <a:buFont typeface="Wingdings" pitchFamily="2" charset="2"/>
              <a:buNone/>
            </a:pPr>
            <a:r>
              <a:rPr lang="tr-TR" sz="2000" b="1" u="sng">
                <a:solidFill>
                  <a:schemeClr val="folHlink"/>
                </a:solidFill>
              </a:rPr>
              <a:t>Neler Yapılmalı ???</a:t>
            </a:r>
            <a:r>
              <a:rPr lang="tr-TR" sz="2000">
                <a:solidFill>
                  <a:schemeClr val="folHlink"/>
                </a:solidFill>
              </a:rPr>
              <a:t> </a:t>
            </a:r>
          </a:p>
          <a:p>
            <a:pPr marL="220663" lvl="1" indent="-14288">
              <a:lnSpc>
                <a:spcPct val="120000"/>
              </a:lnSpc>
              <a:buClr>
                <a:schemeClr val="tx1"/>
              </a:buClr>
              <a:buFont typeface="Wingdings" pitchFamily="2" charset="2"/>
              <a:buNone/>
            </a:pPr>
            <a:r>
              <a:rPr lang="tr-TR" sz="2000">
                <a:solidFill>
                  <a:schemeClr val="folHlink"/>
                </a:solidFill>
              </a:rPr>
              <a:t>Bilgi güvenliği konusu, salt teknik – mühendislik bir konu olmayıp, farklı boyutları bulunmaktadır</a:t>
            </a:r>
          </a:p>
          <a:p>
            <a:pPr marL="220663" lvl="1" indent="-14288">
              <a:lnSpc>
                <a:spcPct val="70000"/>
              </a:lnSpc>
              <a:buClr>
                <a:schemeClr val="tx1"/>
              </a:buClr>
              <a:buFont typeface="Wingdings" pitchFamily="2" charset="2"/>
              <a:buNone/>
            </a:pPr>
            <a:endParaRPr lang="tr-TR" sz="1200">
              <a:solidFill>
                <a:schemeClr val="folHlink"/>
              </a:solidFill>
            </a:endParaRPr>
          </a:p>
          <a:p>
            <a:pPr marL="717550" lvl="2" indent="-317500">
              <a:lnSpc>
                <a:spcPct val="120000"/>
              </a:lnSpc>
              <a:buClr>
                <a:schemeClr val="tx1"/>
              </a:buClr>
              <a:buFont typeface="Wingdings" pitchFamily="2" charset="2"/>
              <a:buChar char="ü"/>
            </a:pPr>
            <a:r>
              <a:rPr lang="tr-TR" sz="2000">
                <a:solidFill>
                  <a:schemeClr val="folHlink"/>
                </a:solidFill>
              </a:rPr>
              <a:t>Yasal boşluk giderilmeli (1999’dan beri sürüncemede)</a:t>
            </a:r>
          </a:p>
          <a:p>
            <a:pPr marL="717550" lvl="2" indent="-317500">
              <a:lnSpc>
                <a:spcPct val="120000"/>
              </a:lnSpc>
              <a:buClr>
                <a:schemeClr val="tx1"/>
              </a:buClr>
              <a:buFont typeface="Wingdings" pitchFamily="2" charset="2"/>
              <a:buChar char="ü"/>
            </a:pPr>
            <a:r>
              <a:rPr lang="tr-TR" sz="2000">
                <a:solidFill>
                  <a:schemeClr val="folHlink"/>
                </a:solidFill>
              </a:rPr>
              <a:t>Yetkili kurum tespit edilmeli</a:t>
            </a:r>
          </a:p>
          <a:p>
            <a:pPr marL="717550" lvl="2" indent="-317500">
              <a:lnSpc>
                <a:spcPct val="120000"/>
              </a:lnSpc>
              <a:buClr>
                <a:schemeClr val="tx1"/>
              </a:buClr>
              <a:buFont typeface="Wingdings" pitchFamily="2" charset="2"/>
              <a:buChar char="ü"/>
            </a:pPr>
            <a:r>
              <a:rPr lang="tr-TR" sz="2000">
                <a:solidFill>
                  <a:schemeClr val="folHlink"/>
                </a:solidFill>
              </a:rPr>
              <a:t>Ulusal Strateji hazırlanmalı</a:t>
            </a:r>
          </a:p>
          <a:p>
            <a:pPr marL="717550" lvl="2" indent="-317500">
              <a:lnSpc>
                <a:spcPct val="120000"/>
              </a:lnSpc>
              <a:buClr>
                <a:schemeClr val="tx1"/>
              </a:buClr>
              <a:buFont typeface="Wingdings" pitchFamily="2" charset="2"/>
              <a:buChar char="ü"/>
            </a:pPr>
            <a:r>
              <a:rPr lang="tr-TR" sz="2000">
                <a:solidFill>
                  <a:schemeClr val="folHlink"/>
                </a:solidFill>
              </a:rPr>
              <a:t>Düzenleyici çerçeve oluşturulmalı</a:t>
            </a:r>
          </a:p>
          <a:p>
            <a:pPr marL="717550" lvl="2" indent="-317500">
              <a:lnSpc>
                <a:spcPct val="120000"/>
              </a:lnSpc>
              <a:buClr>
                <a:schemeClr val="tx1"/>
              </a:buClr>
              <a:buFont typeface="Wingdings" pitchFamily="2" charset="2"/>
              <a:buChar char="ü"/>
            </a:pPr>
            <a:r>
              <a:rPr lang="tr-TR" sz="2000">
                <a:solidFill>
                  <a:schemeClr val="folHlink"/>
                </a:solidFill>
              </a:rPr>
              <a:t>Farkındalık oluşturulmalı</a:t>
            </a:r>
          </a:p>
          <a:p>
            <a:pPr marL="717550" lvl="2" indent="-317500">
              <a:lnSpc>
                <a:spcPct val="120000"/>
              </a:lnSpc>
              <a:buClr>
                <a:schemeClr val="tx1"/>
              </a:buClr>
              <a:buFont typeface="Wingdings" pitchFamily="2" charset="2"/>
              <a:buChar char="ü"/>
            </a:pPr>
            <a:r>
              <a:rPr lang="tr-TR" sz="2000">
                <a:solidFill>
                  <a:schemeClr val="folHlink"/>
                </a:solidFill>
              </a:rPr>
              <a:t>Eğitim müfredatına ilave edilmeli</a:t>
            </a:r>
          </a:p>
          <a:p>
            <a:pPr marL="717550" lvl="2" indent="-317500">
              <a:lnSpc>
                <a:spcPct val="120000"/>
              </a:lnSpc>
              <a:buClr>
                <a:schemeClr val="tx1"/>
              </a:buClr>
              <a:buFont typeface="Wingdings" pitchFamily="2" charset="2"/>
              <a:buChar char="ü"/>
            </a:pPr>
            <a:r>
              <a:rPr lang="tr-TR" sz="2000">
                <a:solidFill>
                  <a:schemeClr val="folHlink"/>
                </a:solidFill>
              </a:rPr>
              <a:t>………………………… </a:t>
            </a:r>
          </a:p>
        </p:txBody>
      </p:sp>
      <p:sp>
        <p:nvSpPr>
          <p:cNvPr id="86020" name="Rectangle 4"/>
          <p:cNvSpPr>
            <a:spLocks noGrp="1" noChangeArrowheads="1"/>
          </p:cNvSpPr>
          <p:nvPr>
            <p:ph type="title"/>
          </p:nvPr>
        </p:nvSpPr>
        <p:spPr>
          <a:xfrm>
            <a:off x="2014538" y="404813"/>
            <a:ext cx="1765300" cy="711200"/>
          </a:xfrm>
          <a:noFill/>
          <a:ln/>
        </p:spPr>
        <p:txBody>
          <a:bodyPr/>
          <a:lstStyle/>
          <a:p>
            <a:r>
              <a:rPr lang="tr-TR" sz="3000" b="1">
                <a:solidFill>
                  <a:schemeClr val="accent2"/>
                </a:solidFill>
              </a:rPr>
              <a:t>Sonuç</a:t>
            </a:r>
            <a:endParaRPr lang="en-US" sz="3000" b="1">
              <a:solidFill>
                <a:schemeClr val="accent2"/>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5 Slayt Numarası Yer Tutucusu"/>
          <p:cNvSpPr>
            <a:spLocks noGrp="1"/>
          </p:cNvSpPr>
          <p:nvPr>
            <p:ph type="sldNum" sz="quarter" idx="12"/>
          </p:nvPr>
        </p:nvSpPr>
        <p:spPr>
          <a:noFill/>
        </p:spPr>
        <p:txBody>
          <a:bodyPr/>
          <a:lstStyle/>
          <a:p>
            <a:fld id="{47188303-073B-469A-916C-63A6E870A636}" type="slidenum">
              <a:rPr lang="en-US" smtClean="0"/>
              <a:pPr/>
              <a:t>68</a:t>
            </a:fld>
            <a:endParaRPr lang="en-US" smtClean="0"/>
          </a:p>
        </p:txBody>
      </p:sp>
      <p:sp>
        <p:nvSpPr>
          <p:cNvPr id="29699" name="Rectangle 3"/>
          <p:cNvSpPr>
            <a:spLocks noGrp="1" noChangeArrowheads="1"/>
          </p:cNvSpPr>
          <p:nvPr>
            <p:ph type="body" idx="1"/>
          </p:nvPr>
        </p:nvSpPr>
        <p:spPr>
          <a:xfrm>
            <a:off x="927100" y="1824038"/>
            <a:ext cx="7966075" cy="4413250"/>
          </a:xfrm>
        </p:spPr>
        <p:txBody>
          <a:bodyPr/>
          <a:lstStyle/>
          <a:p>
            <a:pPr marL="323850" indent="-323850" eaLnBrk="1" hangingPunct="1">
              <a:buFont typeface="Wingdings" pitchFamily="2" charset="2"/>
              <a:buAutoNum type="arabicPeriod"/>
              <a:tabLst>
                <a:tab pos="0" algn="l"/>
              </a:tabLst>
            </a:pPr>
            <a:r>
              <a:rPr lang="tr-TR" sz="1600" smtClean="0"/>
              <a:t>Temel hak ve hürriyetlerinin korunması</a:t>
            </a:r>
          </a:p>
          <a:p>
            <a:pPr marL="323850" indent="-323850" eaLnBrk="1" hangingPunct="1">
              <a:buFont typeface="Wingdings" pitchFamily="2" charset="2"/>
              <a:buAutoNum type="arabicPeriod"/>
              <a:tabLst>
                <a:tab pos="0" algn="l"/>
              </a:tabLst>
            </a:pPr>
            <a:endParaRPr lang="tr-TR" sz="1000" smtClean="0"/>
          </a:p>
          <a:p>
            <a:pPr marL="323850" indent="-323850" eaLnBrk="1" hangingPunct="1">
              <a:buFont typeface="Wingdings" pitchFamily="2" charset="2"/>
              <a:buAutoNum type="arabicPeriod"/>
              <a:tabLst>
                <a:tab pos="0" algn="l"/>
              </a:tabLst>
            </a:pPr>
            <a:r>
              <a:rPr lang="tr-TR" sz="1600" smtClean="0"/>
              <a:t>Demokratik toplum düzeninin gereklerine uyulması</a:t>
            </a:r>
          </a:p>
          <a:p>
            <a:pPr marL="323850" indent="-323850" eaLnBrk="1" hangingPunct="1">
              <a:buFont typeface="Wingdings" pitchFamily="2" charset="2"/>
              <a:buAutoNum type="arabicPeriod"/>
              <a:tabLst>
                <a:tab pos="0" algn="l"/>
              </a:tabLst>
            </a:pPr>
            <a:endParaRPr lang="tr-TR" sz="1000" smtClean="0"/>
          </a:p>
          <a:p>
            <a:pPr marL="323850" indent="-323850" eaLnBrk="1" hangingPunct="1">
              <a:buFont typeface="Wingdings" pitchFamily="2" charset="2"/>
              <a:buAutoNum type="arabicPeriod"/>
              <a:tabLst>
                <a:tab pos="0" algn="l"/>
              </a:tabLst>
            </a:pPr>
            <a:r>
              <a:rPr lang="tr-TR" sz="1600" smtClean="0"/>
              <a:t>Ölçülülük İlkesine uyulması</a:t>
            </a:r>
          </a:p>
          <a:p>
            <a:pPr marL="323850" indent="-323850" eaLnBrk="1" hangingPunct="1">
              <a:buFont typeface="Wingdings" pitchFamily="2" charset="2"/>
              <a:buAutoNum type="arabicPeriod"/>
              <a:tabLst>
                <a:tab pos="0" algn="l"/>
              </a:tabLst>
            </a:pPr>
            <a:endParaRPr lang="tr-TR" sz="1000" smtClean="0"/>
          </a:p>
          <a:p>
            <a:pPr marL="323850" indent="-323850" eaLnBrk="1" hangingPunct="1">
              <a:buFont typeface="Wingdings" pitchFamily="2" charset="2"/>
              <a:buAutoNum type="arabicPeriod"/>
              <a:tabLst>
                <a:tab pos="0" algn="l"/>
              </a:tabLst>
            </a:pPr>
            <a:r>
              <a:rPr lang="tr-TR" sz="1600" smtClean="0"/>
              <a:t>Karar alma süreçlerine tüm paydaşların katılımının sağlanması</a:t>
            </a:r>
          </a:p>
          <a:p>
            <a:pPr marL="323850" indent="-323850" eaLnBrk="1" hangingPunct="1">
              <a:buFont typeface="Wingdings" pitchFamily="2" charset="2"/>
              <a:buAutoNum type="arabicPeriod"/>
              <a:tabLst>
                <a:tab pos="0" algn="l"/>
              </a:tabLst>
            </a:pPr>
            <a:endParaRPr lang="tr-TR" sz="1000" smtClean="0"/>
          </a:p>
          <a:p>
            <a:pPr marL="323850" indent="-323850" eaLnBrk="1" hangingPunct="1">
              <a:buFont typeface="Wingdings" pitchFamily="2" charset="2"/>
              <a:buAutoNum type="arabicPeriod"/>
              <a:tabLst>
                <a:tab pos="0" algn="l"/>
              </a:tabLst>
            </a:pPr>
            <a:r>
              <a:rPr lang="tr-TR" sz="1600" smtClean="0"/>
              <a:t>Bütüncül bir yaklaşımla hukuki, teknik, idari, ekonomik, politik ve sosyal boyutların ele alınması</a:t>
            </a:r>
          </a:p>
          <a:p>
            <a:pPr marL="323850" indent="-323850" eaLnBrk="1" hangingPunct="1">
              <a:buFont typeface="Wingdings" pitchFamily="2" charset="2"/>
              <a:buAutoNum type="arabicPeriod"/>
              <a:tabLst>
                <a:tab pos="0" algn="l"/>
              </a:tabLst>
            </a:pPr>
            <a:endParaRPr lang="tr-TR" sz="1000" smtClean="0"/>
          </a:p>
          <a:p>
            <a:pPr marL="323850" indent="-323850" eaLnBrk="1" hangingPunct="1">
              <a:buFont typeface="Wingdings" pitchFamily="2" charset="2"/>
              <a:buAutoNum type="arabicPeriod"/>
              <a:tabLst>
                <a:tab pos="0" algn="l"/>
              </a:tabLst>
            </a:pPr>
            <a:r>
              <a:rPr lang="tr-TR" sz="1600" smtClean="0"/>
              <a:t>Güvenlik ile kullanılabilirlik arasında denge kurulması</a:t>
            </a:r>
          </a:p>
          <a:p>
            <a:pPr marL="323850" indent="-323850" eaLnBrk="1" hangingPunct="1">
              <a:buFont typeface="Wingdings" pitchFamily="2" charset="2"/>
              <a:buAutoNum type="arabicPeriod"/>
              <a:tabLst>
                <a:tab pos="0" algn="l"/>
              </a:tabLst>
            </a:pPr>
            <a:endParaRPr lang="tr-TR" sz="1000" smtClean="0"/>
          </a:p>
          <a:p>
            <a:pPr marL="323850" indent="-323850" eaLnBrk="1" hangingPunct="1">
              <a:buFont typeface="Wingdings" pitchFamily="2" charset="2"/>
              <a:buAutoNum type="arabicPeriod"/>
              <a:tabLst>
                <a:tab pos="0" algn="l"/>
              </a:tabLst>
            </a:pPr>
            <a:r>
              <a:rPr lang="tr-TR" sz="1600" smtClean="0"/>
              <a:t>Diğer ülke mevzuatlarının göz önünde bulundurulması ve mümkün olabildiğince uyumluluğun sağlanması</a:t>
            </a:r>
          </a:p>
          <a:p>
            <a:pPr marL="323850" indent="-323850" eaLnBrk="1" hangingPunct="1">
              <a:buFont typeface="Wingdings" pitchFamily="2" charset="2"/>
              <a:buAutoNum type="arabicPeriod"/>
              <a:tabLst>
                <a:tab pos="0" algn="l"/>
              </a:tabLst>
            </a:pPr>
            <a:endParaRPr lang="tr-TR" sz="1000" smtClean="0"/>
          </a:p>
          <a:p>
            <a:pPr marL="323850" indent="-323850" eaLnBrk="1" hangingPunct="1">
              <a:buFont typeface="Wingdings" pitchFamily="2" charset="2"/>
              <a:buAutoNum type="arabicPeriod"/>
              <a:tabLst>
                <a:tab pos="0" algn="l"/>
              </a:tabLst>
            </a:pPr>
            <a:r>
              <a:rPr lang="tr-TR" sz="1600" smtClean="0"/>
              <a:t>Uluslar arası işbirliğinin sağlanması</a:t>
            </a:r>
          </a:p>
        </p:txBody>
      </p:sp>
      <p:sp>
        <p:nvSpPr>
          <p:cNvPr id="29700" name="Rectangle 4"/>
          <p:cNvSpPr>
            <a:spLocks noChangeArrowheads="1"/>
          </p:cNvSpPr>
          <p:nvPr/>
        </p:nvSpPr>
        <p:spPr bwMode="auto">
          <a:xfrm>
            <a:off x="1979712" y="692696"/>
            <a:ext cx="6481763" cy="711200"/>
          </a:xfrm>
          <a:prstGeom prst="rect">
            <a:avLst/>
          </a:prstGeom>
          <a:noFill/>
          <a:ln w="9525">
            <a:noFill/>
            <a:miter lim="800000"/>
            <a:headEnd/>
            <a:tailEnd/>
          </a:ln>
        </p:spPr>
        <p:txBody>
          <a:bodyPr anchor="b"/>
          <a:lstStyle/>
          <a:p>
            <a:pPr algn="l" eaLnBrk="1" hangingPunct="1"/>
            <a:r>
              <a:rPr lang="tr-TR" sz="3200" b="1" dirty="0">
                <a:solidFill>
                  <a:srgbClr val="C00000"/>
                </a:solidFill>
              </a:rPr>
              <a:t>Temel İlkeler</a:t>
            </a:r>
            <a:endParaRPr lang="en-US" sz="3200" b="1" dirty="0">
              <a:solidFill>
                <a:srgbClr val="C00000"/>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5 Slayt Numarası Yer Tutucusu"/>
          <p:cNvSpPr>
            <a:spLocks noGrp="1"/>
          </p:cNvSpPr>
          <p:nvPr>
            <p:ph type="sldNum" sz="quarter" idx="12"/>
          </p:nvPr>
        </p:nvSpPr>
        <p:spPr>
          <a:noFill/>
        </p:spPr>
        <p:txBody>
          <a:bodyPr/>
          <a:lstStyle/>
          <a:p>
            <a:fld id="{B3381F80-5199-487B-979B-D8F052ADD484}" type="slidenum">
              <a:rPr lang="en-US" smtClean="0"/>
              <a:pPr/>
              <a:t>69</a:t>
            </a:fld>
            <a:endParaRPr lang="en-US" smtClean="0"/>
          </a:p>
        </p:txBody>
      </p:sp>
      <p:pic>
        <p:nvPicPr>
          <p:cNvPr id="11267" name="Picture 4" descr="adsız5"/>
          <p:cNvPicPr>
            <a:picLocks noChangeAspect="1" noChangeArrowheads="1"/>
          </p:cNvPicPr>
          <p:nvPr/>
        </p:nvPicPr>
        <p:blipFill>
          <a:blip r:embed="rId2" cstate="print"/>
          <a:srcRect/>
          <a:stretch>
            <a:fillRect/>
          </a:stretch>
        </p:blipFill>
        <p:spPr bwMode="auto">
          <a:xfrm>
            <a:off x="684213" y="1844675"/>
            <a:ext cx="7848600" cy="4176713"/>
          </a:xfrm>
          <a:prstGeom prst="rect">
            <a:avLst/>
          </a:prstGeom>
          <a:noFill/>
          <a:ln w="9525">
            <a:noFill/>
            <a:miter lim="800000"/>
            <a:headEnd/>
            <a:tailEnd/>
          </a:ln>
        </p:spPr>
      </p:pic>
      <p:sp>
        <p:nvSpPr>
          <p:cNvPr id="11268" name="Rectangle 7"/>
          <p:cNvSpPr>
            <a:spLocks noGrp="1" noChangeArrowheads="1"/>
          </p:cNvSpPr>
          <p:nvPr>
            <p:ph type="title"/>
          </p:nvPr>
        </p:nvSpPr>
        <p:spPr>
          <a:xfrm>
            <a:off x="2014538" y="404813"/>
            <a:ext cx="5653087" cy="711200"/>
          </a:xfrm>
          <a:noFill/>
        </p:spPr>
        <p:txBody>
          <a:bodyPr/>
          <a:lstStyle/>
          <a:p>
            <a:pPr eaLnBrk="1" hangingPunct="1"/>
            <a:r>
              <a:rPr lang="tr-TR" sz="3200" b="1" dirty="0" smtClean="0">
                <a:solidFill>
                  <a:srgbClr val="C00000"/>
                </a:solidFill>
              </a:rPr>
              <a:t>Siber Güvenlik</a:t>
            </a:r>
            <a:endParaRPr lang="en-US" sz="3200" b="1" dirty="0" smtClean="0">
              <a:solidFill>
                <a:srgbClr val="C00000"/>
              </a:solidFill>
            </a:endParaRPr>
          </a:p>
        </p:txBody>
      </p:sp>
      <p:sp>
        <p:nvSpPr>
          <p:cNvPr id="11269" name="Text Box 8"/>
          <p:cNvSpPr txBox="1">
            <a:spLocks noChangeArrowheads="1"/>
          </p:cNvSpPr>
          <p:nvPr/>
        </p:nvSpPr>
        <p:spPr bwMode="auto">
          <a:xfrm>
            <a:off x="900113" y="6308725"/>
            <a:ext cx="6119812" cy="366713"/>
          </a:xfrm>
          <a:prstGeom prst="rect">
            <a:avLst/>
          </a:prstGeom>
          <a:noFill/>
          <a:ln w="9525" algn="ctr">
            <a:noFill/>
            <a:miter lim="800000"/>
            <a:headEnd/>
            <a:tailEnd/>
          </a:ln>
        </p:spPr>
        <p:txBody>
          <a:bodyPr>
            <a:spAutoFit/>
          </a:bodyPr>
          <a:lstStyle/>
          <a:p>
            <a:pPr algn="l">
              <a:spcBef>
                <a:spcPct val="50000"/>
              </a:spcBef>
            </a:pPr>
            <a:r>
              <a:rPr lang="tr-TR" sz="1200"/>
              <a:t>Kaynak: ITU X.1205</a:t>
            </a:r>
            <a:r>
              <a:rPr lang="tr-TR"/>
              <a:t> </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fld id="{773E89D9-1AC6-4AD9-90F7-A44740818FA6}" type="slidenum">
              <a:rPr lang="en-US"/>
              <a:pPr/>
              <a:t>7</a:t>
            </a:fld>
            <a:endParaRPr lang="en-US"/>
          </a:p>
        </p:txBody>
      </p:sp>
      <p:sp>
        <p:nvSpPr>
          <p:cNvPr id="69634" name="Rectangle 2"/>
          <p:cNvSpPr>
            <a:spLocks noGrp="1" noChangeArrowheads="1"/>
          </p:cNvSpPr>
          <p:nvPr>
            <p:ph type="title"/>
          </p:nvPr>
        </p:nvSpPr>
        <p:spPr>
          <a:xfrm>
            <a:off x="2014538" y="404813"/>
            <a:ext cx="5653087" cy="711200"/>
          </a:xfrm>
        </p:spPr>
        <p:txBody>
          <a:bodyPr/>
          <a:lstStyle/>
          <a:p>
            <a:r>
              <a:rPr lang="tr-TR" sz="3200" b="1" dirty="0">
                <a:solidFill>
                  <a:schemeClr val="accent2"/>
                </a:solidFill>
              </a:rPr>
              <a:t>Bilginin Önemi</a:t>
            </a:r>
            <a:endParaRPr lang="en-US" sz="3200" b="1" dirty="0">
              <a:solidFill>
                <a:schemeClr val="accent2"/>
              </a:solidFill>
            </a:endParaRPr>
          </a:p>
        </p:txBody>
      </p:sp>
      <p:sp>
        <p:nvSpPr>
          <p:cNvPr id="69635" name="Rectangle 3"/>
          <p:cNvSpPr>
            <a:spLocks noGrp="1" noChangeArrowheads="1"/>
          </p:cNvSpPr>
          <p:nvPr>
            <p:ph type="body" idx="1"/>
          </p:nvPr>
        </p:nvSpPr>
        <p:spPr>
          <a:xfrm>
            <a:off x="1071538" y="1844675"/>
            <a:ext cx="7072362" cy="4124325"/>
          </a:xfrm>
        </p:spPr>
        <p:txBody>
          <a:bodyPr/>
          <a:lstStyle/>
          <a:p>
            <a:pPr marL="271463" indent="-271463">
              <a:lnSpc>
                <a:spcPct val="130000"/>
              </a:lnSpc>
              <a:buClr>
                <a:schemeClr val="tx1"/>
              </a:buClr>
              <a:buFont typeface="Wingdings" pitchFamily="2" charset="2"/>
              <a:buChar char="§"/>
            </a:pPr>
            <a:r>
              <a:rPr lang="tr-TR" sz="1800" dirty="0">
                <a:solidFill>
                  <a:srgbClr val="002060"/>
                </a:solidFill>
              </a:rPr>
              <a:t>Bir devlete ait askeri, mali, enerji vb bilgileri</a:t>
            </a:r>
          </a:p>
          <a:p>
            <a:pPr marL="271463" indent="-271463">
              <a:lnSpc>
                <a:spcPct val="130000"/>
              </a:lnSpc>
              <a:buClr>
                <a:schemeClr val="tx1"/>
              </a:buClr>
              <a:buFont typeface="Wingdings" pitchFamily="2" charset="2"/>
              <a:buChar char="§"/>
            </a:pPr>
            <a:r>
              <a:rPr lang="tr-TR" sz="1800" dirty="0">
                <a:solidFill>
                  <a:srgbClr val="002060"/>
                </a:solidFill>
              </a:rPr>
              <a:t>Bir şirkete ait yatırım, borç-alacak bilgileri</a:t>
            </a:r>
          </a:p>
          <a:p>
            <a:pPr marL="271463" indent="-271463">
              <a:lnSpc>
                <a:spcPct val="130000"/>
              </a:lnSpc>
              <a:buClr>
                <a:schemeClr val="tx1"/>
              </a:buClr>
              <a:buFont typeface="Wingdings" pitchFamily="2" charset="2"/>
              <a:buChar char="§"/>
            </a:pPr>
            <a:r>
              <a:rPr lang="tr-TR" sz="1800" dirty="0">
                <a:solidFill>
                  <a:srgbClr val="002060"/>
                </a:solidFill>
              </a:rPr>
              <a:t>Bir üniversiteye ait AR-GE proje bilgileri</a:t>
            </a:r>
          </a:p>
          <a:p>
            <a:pPr marL="271463" indent="-271463">
              <a:lnSpc>
                <a:spcPct val="130000"/>
              </a:lnSpc>
              <a:buClr>
                <a:schemeClr val="tx1"/>
              </a:buClr>
              <a:buFont typeface="Wingdings" pitchFamily="2" charset="2"/>
              <a:buChar char="§"/>
            </a:pPr>
            <a:r>
              <a:rPr lang="tr-TR" sz="1800" dirty="0">
                <a:solidFill>
                  <a:srgbClr val="002060"/>
                </a:solidFill>
              </a:rPr>
              <a:t>Bir kişiye ait özel iletişim, harcama bilgileri</a:t>
            </a:r>
          </a:p>
          <a:p>
            <a:pPr marL="271463" indent="-271463">
              <a:lnSpc>
                <a:spcPct val="130000"/>
              </a:lnSpc>
              <a:buClr>
                <a:schemeClr val="tx1"/>
              </a:buClr>
              <a:buFont typeface="Wingdings" pitchFamily="2" charset="2"/>
              <a:buChar char="§"/>
            </a:pPr>
            <a:r>
              <a:rPr lang="tr-TR" sz="1800" dirty="0">
                <a:solidFill>
                  <a:srgbClr val="002060"/>
                </a:solidFill>
              </a:rPr>
              <a:t>Üst düzey kişilere ait sağlık bilgileri </a:t>
            </a:r>
          </a:p>
          <a:p>
            <a:pPr marL="271463" indent="-271463">
              <a:lnSpc>
                <a:spcPct val="130000"/>
              </a:lnSpc>
              <a:buClr>
                <a:schemeClr val="tx1"/>
              </a:buClr>
              <a:buFont typeface="Wingdings" pitchFamily="2" charset="2"/>
              <a:buChar char="§"/>
            </a:pPr>
            <a:r>
              <a:rPr lang="tr-TR" sz="1800" dirty="0">
                <a:solidFill>
                  <a:srgbClr val="002060"/>
                </a:solidFill>
              </a:rPr>
              <a:t>………………………………………………………</a:t>
            </a:r>
          </a:p>
          <a:p>
            <a:pPr marL="271463" indent="-271463" algn="just">
              <a:lnSpc>
                <a:spcPct val="130000"/>
              </a:lnSpc>
              <a:buClr>
                <a:schemeClr val="tx1"/>
              </a:buClr>
              <a:buFont typeface="Wingdings" pitchFamily="2" charset="2"/>
              <a:buNone/>
            </a:pPr>
            <a:r>
              <a:rPr lang="tr-TR" sz="1800" dirty="0" smtClean="0">
                <a:solidFill>
                  <a:srgbClr val="002060"/>
                </a:solidFill>
              </a:rPr>
              <a:t>Tüm </a:t>
            </a:r>
            <a:r>
              <a:rPr lang="tr-TR" sz="1800" dirty="0">
                <a:solidFill>
                  <a:srgbClr val="002060"/>
                </a:solidFill>
              </a:rPr>
              <a:t>bu ve benzeri bilgiler çok kritiktir. </a:t>
            </a:r>
            <a:r>
              <a:rPr lang="tr-TR" sz="1800" dirty="0" smtClean="0">
                <a:solidFill>
                  <a:srgbClr val="002060"/>
                </a:solidFill>
              </a:rPr>
              <a:t>Rakip/düşmanların</a:t>
            </a:r>
          </a:p>
          <a:p>
            <a:pPr marL="271463" indent="-271463" algn="just">
              <a:lnSpc>
                <a:spcPct val="130000"/>
              </a:lnSpc>
              <a:buClr>
                <a:schemeClr val="tx1"/>
              </a:buClr>
              <a:buFont typeface="Wingdings" pitchFamily="2" charset="2"/>
              <a:buNone/>
            </a:pPr>
            <a:r>
              <a:rPr lang="tr-TR" sz="1800" dirty="0" smtClean="0">
                <a:solidFill>
                  <a:srgbClr val="002060"/>
                </a:solidFill>
              </a:rPr>
              <a:t>eline geçmesi </a:t>
            </a:r>
            <a:r>
              <a:rPr lang="tr-TR" sz="1800" dirty="0">
                <a:solidFill>
                  <a:srgbClr val="002060"/>
                </a:solidFill>
              </a:rPr>
              <a:t>büyük zararlar verir. Dolayısıyla </a:t>
            </a:r>
            <a:r>
              <a:rPr lang="tr-TR" sz="1800" dirty="0" smtClean="0">
                <a:solidFill>
                  <a:srgbClr val="002060"/>
                </a:solidFill>
              </a:rPr>
              <a:t>korunması</a:t>
            </a:r>
          </a:p>
          <a:p>
            <a:pPr marL="271463" indent="-271463" algn="just">
              <a:lnSpc>
                <a:spcPct val="130000"/>
              </a:lnSpc>
              <a:buClr>
                <a:schemeClr val="tx1"/>
              </a:buClr>
              <a:buFont typeface="Wingdings" pitchFamily="2" charset="2"/>
              <a:buNone/>
            </a:pPr>
            <a:r>
              <a:rPr lang="tr-TR" sz="1800" dirty="0" smtClean="0">
                <a:solidFill>
                  <a:srgbClr val="002060"/>
                </a:solidFill>
              </a:rPr>
              <a:t>gerekir</a:t>
            </a:r>
            <a:r>
              <a:rPr lang="tr-TR" sz="1800" dirty="0">
                <a:solidFill>
                  <a:srgbClr val="002060"/>
                </a:solidFill>
              </a:rPr>
              <a:t>.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4 Slayt Numarası Yer Tutucusu"/>
          <p:cNvSpPr>
            <a:spLocks noGrp="1"/>
          </p:cNvSpPr>
          <p:nvPr>
            <p:ph type="sldNum" sz="quarter" idx="12"/>
          </p:nvPr>
        </p:nvSpPr>
        <p:spPr>
          <a:noFill/>
        </p:spPr>
        <p:txBody>
          <a:bodyPr/>
          <a:lstStyle/>
          <a:p>
            <a:fld id="{803E3B54-021F-4FD0-A6A2-65A9D089E3E1}" type="slidenum">
              <a:rPr lang="en-US" smtClean="0"/>
              <a:pPr/>
              <a:t>70</a:t>
            </a:fld>
            <a:endParaRPr lang="en-US" smtClean="0"/>
          </a:p>
        </p:txBody>
      </p:sp>
      <p:sp>
        <p:nvSpPr>
          <p:cNvPr id="30723" name="Rectangle 3"/>
          <p:cNvSpPr>
            <a:spLocks noChangeArrowheads="1"/>
          </p:cNvSpPr>
          <p:nvPr/>
        </p:nvSpPr>
        <p:spPr bwMode="auto">
          <a:xfrm>
            <a:off x="2843808" y="404813"/>
            <a:ext cx="5257205" cy="711200"/>
          </a:xfrm>
          <a:prstGeom prst="rect">
            <a:avLst/>
          </a:prstGeom>
          <a:noFill/>
          <a:ln w="9525">
            <a:noFill/>
            <a:miter lim="800000"/>
            <a:headEnd/>
            <a:tailEnd/>
          </a:ln>
        </p:spPr>
        <p:txBody>
          <a:bodyPr anchor="b"/>
          <a:lstStyle/>
          <a:p>
            <a:pPr algn="l" eaLnBrk="1" hangingPunct="1"/>
            <a:r>
              <a:rPr lang="tr-TR" sz="3200" b="1" dirty="0">
                <a:solidFill>
                  <a:srgbClr val="C00000"/>
                </a:solidFill>
              </a:rPr>
              <a:t>Yöntem</a:t>
            </a:r>
            <a:endParaRPr lang="en-US" sz="3200" b="1" dirty="0">
              <a:solidFill>
                <a:srgbClr val="C00000"/>
              </a:solidFill>
            </a:endParaRPr>
          </a:p>
        </p:txBody>
      </p:sp>
      <p:pic>
        <p:nvPicPr>
          <p:cNvPr id="30724" name="Picture 8"/>
          <p:cNvPicPr>
            <a:picLocks noGrp="1" noChangeAspect="1" noChangeArrowheads="1"/>
          </p:cNvPicPr>
          <p:nvPr>
            <p:ph/>
          </p:nvPr>
        </p:nvPicPr>
        <p:blipFill>
          <a:blip r:embed="rId2" cstate="print"/>
          <a:srcRect/>
          <a:stretch>
            <a:fillRect/>
          </a:stretch>
        </p:blipFill>
        <p:spPr>
          <a:xfrm>
            <a:off x="611188" y="1700213"/>
            <a:ext cx="7921625" cy="4392612"/>
          </a:xfrm>
          <a:noFill/>
        </p:spPr>
      </p:pic>
      <p:sp>
        <p:nvSpPr>
          <p:cNvPr id="30725" name="Text Box 10"/>
          <p:cNvSpPr txBox="1">
            <a:spLocks noChangeArrowheads="1"/>
          </p:cNvSpPr>
          <p:nvPr/>
        </p:nvSpPr>
        <p:spPr bwMode="auto">
          <a:xfrm>
            <a:off x="900113" y="6308725"/>
            <a:ext cx="6119812" cy="366713"/>
          </a:xfrm>
          <a:prstGeom prst="rect">
            <a:avLst/>
          </a:prstGeom>
          <a:noFill/>
          <a:ln w="9525" algn="ctr">
            <a:noFill/>
            <a:miter lim="800000"/>
            <a:headEnd/>
            <a:tailEnd/>
          </a:ln>
        </p:spPr>
        <p:txBody>
          <a:bodyPr>
            <a:spAutoFit/>
          </a:bodyPr>
          <a:lstStyle/>
          <a:p>
            <a:pPr algn="l">
              <a:spcBef>
                <a:spcPct val="50000"/>
              </a:spcBef>
            </a:pPr>
            <a:r>
              <a:rPr lang="tr-TR" sz="1200"/>
              <a:t>Kaynak: ITU</a:t>
            </a:r>
            <a:r>
              <a:rPr lang="tr-TR"/>
              <a:t> </a:t>
            </a:r>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5 Slayt Numarası Yer Tutucusu"/>
          <p:cNvSpPr>
            <a:spLocks noGrp="1"/>
          </p:cNvSpPr>
          <p:nvPr>
            <p:ph type="sldNum" sz="quarter" idx="12"/>
          </p:nvPr>
        </p:nvSpPr>
        <p:spPr>
          <a:noFill/>
        </p:spPr>
        <p:txBody>
          <a:bodyPr/>
          <a:lstStyle/>
          <a:p>
            <a:fld id="{32080EF6-77DF-48BA-BE6D-AE6506EC17F1}" type="slidenum">
              <a:rPr lang="en-US" smtClean="0"/>
              <a:pPr/>
              <a:t>71</a:t>
            </a:fld>
            <a:endParaRPr lang="en-US" smtClean="0"/>
          </a:p>
        </p:txBody>
      </p:sp>
      <p:graphicFrame>
        <p:nvGraphicFramePr>
          <p:cNvPr id="106499" name="Group 3"/>
          <p:cNvGraphicFramePr>
            <a:graphicFrameLocks noGrp="1"/>
          </p:cNvGraphicFramePr>
          <p:nvPr>
            <p:ph idx="1"/>
          </p:nvPr>
        </p:nvGraphicFramePr>
        <p:xfrm>
          <a:off x="566738" y="1752600"/>
          <a:ext cx="8001000" cy="4267200"/>
        </p:xfrm>
        <a:graphic>
          <a:graphicData uri="http://schemas.openxmlformats.org/drawingml/2006/table">
            <a:tbl>
              <a:tblPr/>
              <a:tblGrid>
                <a:gridCol w="2000250"/>
                <a:gridCol w="2000250"/>
                <a:gridCol w="2000250"/>
                <a:gridCol w="2000250"/>
              </a:tblGrid>
              <a:tr h="21336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tr-TR" sz="2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tr-TR" sz="2600" b="0" i="0" u="none" strike="noStrike" cap="none" normalizeH="0" baseline="0" smtClean="0">
                        <a:ln>
                          <a:noFill/>
                        </a:ln>
                        <a:solidFill>
                          <a:schemeClr val="tx1"/>
                        </a:solidFill>
                        <a:effectLst/>
                        <a:latin typeface="Verdana"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tr-TR" sz="2600" b="0" i="0" u="none" strike="noStrike" cap="none" normalizeH="0" baseline="0" smtClean="0">
                        <a:ln>
                          <a:noFill/>
                        </a:ln>
                        <a:solidFill>
                          <a:schemeClr val="tx1"/>
                        </a:solidFill>
                        <a:effectLst/>
                        <a:latin typeface="Verdana"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tr-TR" sz="2600" b="0" i="0" u="none" strike="noStrike" cap="none" normalizeH="0" baseline="0" smtClean="0">
                        <a:ln>
                          <a:noFill/>
                        </a:ln>
                        <a:solidFill>
                          <a:schemeClr val="tx1"/>
                        </a:solidFill>
                        <a:effectLst/>
                        <a:latin typeface="Verdana"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21336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tr-TR" sz="2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tr-TR" sz="2600" b="0" i="0" u="none" strike="noStrike" cap="none" normalizeH="0" baseline="0" smtClean="0">
                        <a:ln>
                          <a:noFill/>
                        </a:ln>
                        <a:solidFill>
                          <a:schemeClr val="tx1"/>
                        </a:solidFill>
                        <a:effectLst/>
                        <a:latin typeface="Verdana" pitchFamily="34"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tr-TR" sz="2600" b="0" i="0" u="none" strike="noStrike" cap="none" normalizeH="0" baseline="0" smtClean="0">
                        <a:ln>
                          <a:noFill/>
                        </a:ln>
                        <a:solidFill>
                          <a:schemeClr val="tx1"/>
                        </a:solidFill>
                        <a:effectLst/>
                        <a:latin typeface="Verdana" pitchFamily="34"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tr-TR" sz="2600" b="0" i="0" u="none" strike="noStrike" cap="none" normalizeH="0" baseline="0" smtClean="0">
                        <a:ln>
                          <a:noFill/>
                        </a:ln>
                        <a:solidFill>
                          <a:schemeClr val="tx1"/>
                        </a:solidFill>
                        <a:effectLst/>
                        <a:latin typeface="Verdana" pitchFamily="34" charset="0"/>
                      </a:endParaRP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6512" name="Picture 16"/>
          <p:cNvPicPr>
            <a:picLocks noChangeAspect="1" noChangeArrowheads="1"/>
          </p:cNvPicPr>
          <p:nvPr/>
        </p:nvPicPr>
        <p:blipFill>
          <a:blip r:embed="rId2" cstate="print"/>
          <a:srcRect/>
          <a:stretch>
            <a:fillRect/>
          </a:stretch>
        </p:blipFill>
        <p:spPr bwMode="auto">
          <a:xfrm>
            <a:off x="611188" y="1773238"/>
            <a:ext cx="1944687" cy="2087562"/>
          </a:xfrm>
          <a:prstGeom prst="rect">
            <a:avLst/>
          </a:prstGeom>
          <a:noFill/>
          <a:ln w="9525">
            <a:noFill/>
            <a:miter lim="800000"/>
            <a:headEnd/>
            <a:tailEnd/>
          </a:ln>
        </p:spPr>
      </p:pic>
      <p:pic>
        <p:nvPicPr>
          <p:cNvPr id="106513" name="Picture 17"/>
          <p:cNvPicPr>
            <a:picLocks noChangeAspect="1" noChangeArrowheads="1"/>
          </p:cNvPicPr>
          <p:nvPr/>
        </p:nvPicPr>
        <p:blipFill>
          <a:blip r:embed="rId3" cstate="print"/>
          <a:srcRect/>
          <a:stretch>
            <a:fillRect/>
          </a:stretch>
        </p:blipFill>
        <p:spPr bwMode="auto">
          <a:xfrm>
            <a:off x="611188" y="3860800"/>
            <a:ext cx="1944687" cy="2160588"/>
          </a:xfrm>
          <a:prstGeom prst="rect">
            <a:avLst/>
          </a:prstGeom>
          <a:noFill/>
          <a:ln w="9525">
            <a:noFill/>
            <a:miter lim="800000"/>
            <a:headEnd/>
            <a:tailEnd/>
          </a:ln>
        </p:spPr>
      </p:pic>
      <p:pic>
        <p:nvPicPr>
          <p:cNvPr id="106514" name="Picture 18"/>
          <p:cNvPicPr>
            <a:picLocks noChangeAspect="1" noChangeArrowheads="1"/>
          </p:cNvPicPr>
          <p:nvPr/>
        </p:nvPicPr>
        <p:blipFill>
          <a:blip r:embed="rId4" cstate="print"/>
          <a:srcRect/>
          <a:stretch>
            <a:fillRect/>
          </a:stretch>
        </p:blipFill>
        <p:spPr bwMode="auto">
          <a:xfrm>
            <a:off x="2555875" y="1773238"/>
            <a:ext cx="2016125" cy="2087562"/>
          </a:xfrm>
          <a:prstGeom prst="rect">
            <a:avLst/>
          </a:prstGeom>
          <a:noFill/>
          <a:ln w="9525">
            <a:noFill/>
            <a:miter lim="800000"/>
            <a:headEnd/>
            <a:tailEnd/>
          </a:ln>
        </p:spPr>
      </p:pic>
      <p:pic>
        <p:nvPicPr>
          <p:cNvPr id="106515" name="Picture 19"/>
          <p:cNvPicPr>
            <a:picLocks noChangeAspect="1" noChangeArrowheads="1"/>
          </p:cNvPicPr>
          <p:nvPr/>
        </p:nvPicPr>
        <p:blipFill>
          <a:blip r:embed="rId5" cstate="print"/>
          <a:srcRect/>
          <a:stretch>
            <a:fillRect/>
          </a:stretch>
        </p:blipFill>
        <p:spPr bwMode="auto">
          <a:xfrm>
            <a:off x="2555875" y="3860800"/>
            <a:ext cx="2016125" cy="2160588"/>
          </a:xfrm>
          <a:prstGeom prst="rect">
            <a:avLst/>
          </a:prstGeom>
          <a:noFill/>
          <a:ln w="9525">
            <a:noFill/>
            <a:miter lim="800000"/>
            <a:headEnd/>
            <a:tailEnd/>
          </a:ln>
        </p:spPr>
      </p:pic>
      <p:pic>
        <p:nvPicPr>
          <p:cNvPr id="106516" name="Picture 20"/>
          <p:cNvPicPr>
            <a:picLocks noChangeAspect="1" noChangeArrowheads="1"/>
          </p:cNvPicPr>
          <p:nvPr/>
        </p:nvPicPr>
        <p:blipFill>
          <a:blip r:embed="rId6" cstate="print"/>
          <a:srcRect/>
          <a:stretch>
            <a:fillRect/>
          </a:stretch>
        </p:blipFill>
        <p:spPr bwMode="auto">
          <a:xfrm>
            <a:off x="4572000" y="1773238"/>
            <a:ext cx="2016125" cy="2087562"/>
          </a:xfrm>
          <a:prstGeom prst="rect">
            <a:avLst/>
          </a:prstGeom>
          <a:noFill/>
          <a:ln w="9525">
            <a:noFill/>
            <a:miter lim="800000"/>
            <a:headEnd/>
            <a:tailEnd/>
          </a:ln>
        </p:spPr>
      </p:pic>
      <p:pic>
        <p:nvPicPr>
          <p:cNvPr id="106517" name="Picture 21"/>
          <p:cNvPicPr>
            <a:picLocks noChangeAspect="1" noChangeArrowheads="1"/>
          </p:cNvPicPr>
          <p:nvPr/>
        </p:nvPicPr>
        <p:blipFill>
          <a:blip r:embed="rId7" cstate="print"/>
          <a:srcRect/>
          <a:stretch>
            <a:fillRect/>
          </a:stretch>
        </p:blipFill>
        <p:spPr bwMode="auto">
          <a:xfrm>
            <a:off x="4572000" y="3860800"/>
            <a:ext cx="2016125" cy="2160588"/>
          </a:xfrm>
          <a:prstGeom prst="rect">
            <a:avLst/>
          </a:prstGeom>
          <a:noFill/>
          <a:ln w="9525">
            <a:noFill/>
            <a:miter lim="800000"/>
            <a:headEnd/>
            <a:tailEnd/>
          </a:ln>
        </p:spPr>
      </p:pic>
      <p:pic>
        <p:nvPicPr>
          <p:cNvPr id="106518" name="Picture 22"/>
          <p:cNvPicPr>
            <a:picLocks noChangeAspect="1" noChangeArrowheads="1"/>
          </p:cNvPicPr>
          <p:nvPr/>
        </p:nvPicPr>
        <p:blipFill>
          <a:blip r:embed="rId8" cstate="print"/>
          <a:srcRect/>
          <a:stretch>
            <a:fillRect/>
          </a:stretch>
        </p:blipFill>
        <p:spPr bwMode="auto">
          <a:xfrm>
            <a:off x="6588125" y="3860800"/>
            <a:ext cx="1946275" cy="2160588"/>
          </a:xfrm>
          <a:prstGeom prst="rect">
            <a:avLst/>
          </a:prstGeom>
          <a:noFill/>
          <a:ln w="9525">
            <a:noFill/>
            <a:miter lim="800000"/>
            <a:headEnd/>
            <a:tailEnd/>
          </a:ln>
        </p:spPr>
      </p:pic>
      <p:pic>
        <p:nvPicPr>
          <p:cNvPr id="106519" name="Picture 23"/>
          <p:cNvPicPr>
            <a:picLocks noChangeAspect="1" noChangeArrowheads="1"/>
          </p:cNvPicPr>
          <p:nvPr/>
        </p:nvPicPr>
        <p:blipFill>
          <a:blip r:embed="rId9" cstate="print"/>
          <a:srcRect/>
          <a:stretch>
            <a:fillRect/>
          </a:stretch>
        </p:blipFill>
        <p:spPr bwMode="auto">
          <a:xfrm>
            <a:off x="6588125" y="1773238"/>
            <a:ext cx="1944688" cy="2087562"/>
          </a:xfrm>
          <a:prstGeom prst="rect">
            <a:avLst/>
          </a:prstGeom>
          <a:noFill/>
          <a:ln w="9525">
            <a:noFill/>
            <a:miter lim="800000"/>
            <a:headEnd/>
            <a:tailEnd/>
          </a:ln>
        </p:spPr>
      </p:pic>
      <p:sp>
        <p:nvSpPr>
          <p:cNvPr id="31768" name="Rectangle 25"/>
          <p:cNvSpPr>
            <a:spLocks noChangeArrowheads="1"/>
          </p:cNvSpPr>
          <p:nvPr/>
        </p:nvSpPr>
        <p:spPr bwMode="auto">
          <a:xfrm>
            <a:off x="1979712" y="404813"/>
            <a:ext cx="6121301" cy="711200"/>
          </a:xfrm>
          <a:prstGeom prst="rect">
            <a:avLst/>
          </a:prstGeom>
          <a:noFill/>
          <a:ln w="9525">
            <a:noFill/>
            <a:miter lim="800000"/>
            <a:headEnd/>
            <a:tailEnd/>
          </a:ln>
        </p:spPr>
        <p:txBody>
          <a:bodyPr anchor="b"/>
          <a:lstStyle/>
          <a:p>
            <a:pPr algn="l" eaLnBrk="1" hangingPunct="1"/>
            <a:r>
              <a:rPr lang="tr-TR" sz="3200" b="1" dirty="0">
                <a:solidFill>
                  <a:srgbClr val="C00000"/>
                </a:solidFill>
              </a:rPr>
              <a:t>Siber Güvenlik Adımları</a:t>
            </a:r>
            <a:endParaRPr lang="en-US" sz="32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6514"/>
                                        </p:tgtEl>
                                        <p:attrNameLst>
                                          <p:attrName>style.visibility</p:attrName>
                                        </p:attrNameLst>
                                      </p:cBhvr>
                                      <p:to>
                                        <p:strVal val="visible"/>
                                      </p:to>
                                    </p:set>
                                    <p:anim calcmode="lin" valueType="num">
                                      <p:cBhvr additive="base">
                                        <p:cTn id="7" dur="500" fill="hold"/>
                                        <p:tgtEl>
                                          <p:spTgt spid="106514"/>
                                        </p:tgtEl>
                                        <p:attrNameLst>
                                          <p:attrName>ppt_x</p:attrName>
                                        </p:attrNameLst>
                                      </p:cBhvr>
                                      <p:tavLst>
                                        <p:tav tm="0">
                                          <p:val>
                                            <p:strVal val="#ppt_x"/>
                                          </p:val>
                                        </p:tav>
                                        <p:tav tm="100000">
                                          <p:val>
                                            <p:strVal val="#ppt_x"/>
                                          </p:val>
                                        </p:tav>
                                      </p:tavLst>
                                    </p:anim>
                                    <p:anim calcmode="lin" valueType="num">
                                      <p:cBhvr additive="base">
                                        <p:cTn id="8" dur="500" fill="hold"/>
                                        <p:tgtEl>
                                          <p:spTgt spid="1065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6518"/>
                                        </p:tgtEl>
                                        <p:attrNameLst>
                                          <p:attrName>style.visibility</p:attrName>
                                        </p:attrNameLst>
                                      </p:cBhvr>
                                      <p:to>
                                        <p:strVal val="visible"/>
                                      </p:to>
                                    </p:set>
                                    <p:anim calcmode="lin" valueType="num">
                                      <p:cBhvr additive="base">
                                        <p:cTn id="13" dur="500" fill="hold"/>
                                        <p:tgtEl>
                                          <p:spTgt spid="106518"/>
                                        </p:tgtEl>
                                        <p:attrNameLst>
                                          <p:attrName>ppt_x</p:attrName>
                                        </p:attrNameLst>
                                      </p:cBhvr>
                                      <p:tavLst>
                                        <p:tav tm="0">
                                          <p:val>
                                            <p:strVal val="#ppt_x"/>
                                          </p:val>
                                        </p:tav>
                                        <p:tav tm="100000">
                                          <p:val>
                                            <p:strVal val="#ppt_x"/>
                                          </p:val>
                                        </p:tav>
                                      </p:tavLst>
                                    </p:anim>
                                    <p:anim calcmode="lin" valueType="num">
                                      <p:cBhvr additive="base">
                                        <p:cTn id="14" dur="500" fill="hold"/>
                                        <p:tgtEl>
                                          <p:spTgt spid="1065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6513"/>
                                        </p:tgtEl>
                                        <p:attrNameLst>
                                          <p:attrName>style.visibility</p:attrName>
                                        </p:attrNameLst>
                                      </p:cBhvr>
                                      <p:to>
                                        <p:strVal val="visible"/>
                                      </p:to>
                                    </p:set>
                                    <p:anim calcmode="lin" valueType="num">
                                      <p:cBhvr additive="base">
                                        <p:cTn id="19" dur="500" fill="hold"/>
                                        <p:tgtEl>
                                          <p:spTgt spid="106513"/>
                                        </p:tgtEl>
                                        <p:attrNameLst>
                                          <p:attrName>ppt_x</p:attrName>
                                        </p:attrNameLst>
                                      </p:cBhvr>
                                      <p:tavLst>
                                        <p:tav tm="0">
                                          <p:val>
                                            <p:strVal val="#ppt_x"/>
                                          </p:val>
                                        </p:tav>
                                        <p:tav tm="100000">
                                          <p:val>
                                            <p:strVal val="#ppt_x"/>
                                          </p:val>
                                        </p:tav>
                                      </p:tavLst>
                                    </p:anim>
                                    <p:anim calcmode="lin" valueType="num">
                                      <p:cBhvr additive="base">
                                        <p:cTn id="20" dur="500" fill="hold"/>
                                        <p:tgtEl>
                                          <p:spTgt spid="1065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6516"/>
                                        </p:tgtEl>
                                        <p:attrNameLst>
                                          <p:attrName>style.visibility</p:attrName>
                                        </p:attrNameLst>
                                      </p:cBhvr>
                                      <p:to>
                                        <p:strVal val="visible"/>
                                      </p:to>
                                    </p:set>
                                    <p:anim calcmode="lin" valueType="num">
                                      <p:cBhvr additive="base">
                                        <p:cTn id="25" dur="500" fill="hold"/>
                                        <p:tgtEl>
                                          <p:spTgt spid="106516"/>
                                        </p:tgtEl>
                                        <p:attrNameLst>
                                          <p:attrName>ppt_x</p:attrName>
                                        </p:attrNameLst>
                                      </p:cBhvr>
                                      <p:tavLst>
                                        <p:tav tm="0">
                                          <p:val>
                                            <p:strVal val="#ppt_x"/>
                                          </p:val>
                                        </p:tav>
                                        <p:tav tm="100000">
                                          <p:val>
                                            <p:strVal val="#ppt_x"/>
                                          </p:val>
                                        </p:tav>
                                      </p:tavLst>
                                    </p:anim>
                                    <p:anim calcmode="lin" valueType="num">
                                      <p:cBhvr additive="base">
                                        <p:cTn id="26" dur="500" fill="hold"/>
                                        <p:tgtEl>
                                          <p:spTgt spid="1065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6515"/>
                                        </p:tgtEl>
                                        <p:attrNameLst>
                                          <p:attrName>style.visibility</p:attrName>
                                        </p:attrNameLst>
                                      </p:cBhvr>
                                      <p:to>
                                        <p:strVal val="visible"/>
                                      </p:to>
                                    </p:set>
                                    <p:anim calcmode="lin" valueType="num">
                                      <p:cBhvr additive="base">
                                        <p:cTn id="31" dur="500" fill="hold"/>
                                        <p:tgtEl>
                                          <p:spTgt spid="106515"/>
                                        </p:tgtEl>
                                        <p:attrNameLst>
                                          <p:attrName>ppt_x</p:attrName>
                                        </p:attrNameLst>
                                      </p:cBhvr>
                                      <p:tavLst>
                                        <p:tav tm="0">
                                          <p:val>
                                            <p:strVal val="#ppt_x"/>
                                          </p:val>
                                        </p:tav>
                                        <p:tav tm="100000">
                                          <p:val>
                                            <p:strVal val="#ppt_x"/>
                                          </p:val>
                                        </p:tav>
                                      </p:tavLst>
                                    </p:anim>
                                    <p:anim calcmode="lin" valueType="num">
                                      <p:cBhvr additive="base">
                                        <p:cTn id="32" dur="500" fill="hold"/>
                                        <p:tgtEl>
                                          <p:spTgt spid="1065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6519"/>
                                        </p:tgtEl>
                                        <p:attrNameLst>
                                          <p:attrName>style.visibility</p:attrName>
                                        </p:attrNameLst>
                                      </p:cBhvr>
                                      <p:to>
                                        <p:strVal val="visible"/>
                                      </p:to>
                                    </p:set>
                                    <p:anim calcmode="lin" valueType="num">
                                      <p:cBhvr additive="base">
                                        <p:cTn id="37" dur="500" fill="hold"/>
                                        <p:tgtEl>
                                          <p:spTgt spid="106519"/>
                                        </p:tgtEl>
                                        <p:attrNameLst>
                                          <p:attrName>ppt_x</p:attrName>
                                        </p:attrNameLst>
                                      </p:cBhvr>
                                      <p:tavLst>
                                        <p:tav tm="0">
                                          <p:val>
                                            <p:strVal val="#ppt_x"/>
                                          </p:val>
                                        </p:tav>
                                        <p:tav tm="100000">
                                          <p:val>
                                            <p:strVal val="#ppt_x"/>
                                          </p:val>
                                        </p:tav>
                                      </p:tavLst>
                                    </p:anim>
                                    <p:anim calcmode="lin" valueType="num">
                                      <p:cBhvr additive="base">
                                        <p:cTn id="38" dur="500" fill="hold"/>
                                        <p:tgtEl>
                                          <p:spTgt spid="1065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6512"/>
                                        </p:tgtEl>
                                        <p:attrNameLst>
                                          <p:attrName>style.visibility</p:attrName>
                                        </p:attrNameLst>
                                      </p:cBhvr>
                                      <p:to>
                                        <p:strVal val="visible"/>
                                      </p:to>
                                    </p:set>
                                    <p:anim calcmode="lin" valueType="num">
                                      <p:cBhvr additive="base">
                                        <p:cTn id="43" dur="500" fill="hold"/>
                                        <p:tgtEl>
                                          <p:spTgt spid="106512"/>
                                        </p:tgtEl>
                                        <p:attrNameLst>
                                          <p:attrName>ppt_x</p:attrName>
                                        </p:attrNameLst>
                                      </p:cBhvr>
                                      <p:tavLst>
                                        <p:tav tm="0">
                                          <p:val>
                                            <p:strVal val="#ppt_x"/>
                                          </p:val>
                                        </p:tav>
                                        <p:tav tm="100000">
                                          <p:val>
                                            <p:strVal val="#ppt_x"/>
                                          </p:val>
                                        </p:tav>
                                      </p:tavLst>
                                    </p:anim>
                                    <p:anim calcmode="lin" valueType="num">
                                      <p:cBhvr additive="base">
                                        <p:cTn id="44" dur="500" fill="hold"/>
                                        <p:tgtEl>
                                          <p:spTgt spid="1065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6517"/>
                                        </p:tgtEl>
                                        <p:attrNameLst>
                                          <p:attrName>style.visibility</p:attrName>
                                        </p:attrNameLst>
                                      </p:cBhvr>
                                      <p:to>
                                        <p:strVal val="visible"/>
                                      </p:to>
                                    </p:set>
                                    <p:anim calcmode="lin" valueType="num">
                                      <p:cBhvr additive="base">
                                        <p:cTn id="49" dur="500" fill="hold"/>
                                        <p:tgtEl>
                                          <p:spTgt spid="106517"/>
                                        </p:tgtEl>
                                        <p:attrNameLst>
                                          <p:attrName>ppt_x</p:attrName>
                                        </p:attrNameLst>
                                      </p:cBhvr>
                                      <p:tavLst>
                                        <p:tav tm="0">
                                          <p:val>
                                            <p:strVal val="#ppt_x"/>
                                          </p:val>
                                        </p:tav>
                                        <p:tav tm="100000">
                                          <p:val>
                                            <p:strVal val="#ppt_x"/>
                                          </p:val>
                                        </p:tav>
                                      </p:tavLst>
                                    </p:anim>
                                    <p:anim calcmode="lin" valueType="num">
                                      <p:cBhvr additive="base">
                                        <p:cTn id="50" dur="500" fill="hold"/>
                                        <p:tgtEl>
                                          <p:spTgt spid="1065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5 Slayt Numarası Yer Tutucusu"/>
          <p:cNvSpPr>
            <a:spLocks noGrp="1"/>
          </p:cNvSpPr>
          <p:nvPr>
            <p:ph type="sldNum" sz="quarter" idx="12"/>
          </p:nvPr>
        </p:nvSpPr>
        <p:spPr>
          <a:noFill/>
        </p:spPr>
        <p:txBody>
          <a:bodyPr/>
          <a:lstStyle/>
          <a:p>
            <a:fld id="{A355FF84-CB6E-4D8B-A1E2-F510FBEAEC59}" type="slidenum">
              <a:rPr lang="en-US" smtClean="0"/>
              <a:pPr/>
              <a:t>72</a:t>
            </a:fld>
            <a:endParaRPr lang="en-US" smtClean="0"/>
          </a:p>
        </p:txBody>
      </p:sp>
      <p:pic>
        <p:nvPicPr>
          <p:cNvPr id="37891" name="Picture 5"/>
          <p:cNvPicPr>
            <a:picLocks noChangeAspect="1" noChangeArrowheads="1"/>
          </p:cNvPicPr>
          <p:nvPr/>
        </p:nvPicPr>
        <p:blipFill>
          <a:blip r:embed="rId2" cstate="print"/>
          <a:srcRect/>
          <a:stretch>
            <a:fillRect/>
          </a:stretch>
        </p:blipFill>
        <p:spPr bwMode="auto">
          <a:xfrm>
            <a:off x="684213" y="1844675"/>
            <a:ext cx="7848600" cy="4146550"/>
          </a:xfrm>
          <a:prstGeom prst="rect">
            <a:avLst/>
          </a:prstGeom>
          <a:noFill/>
          <a:ln w="9525">
            <a:noFill/>
            <a:miter lim="800000"/>
            <a:headEnd/>
            <a:tailEnd/>
          </a:ln>
        </p:spPr>
      </p:pic>
      <p:sp>
        <p:nvSpPr>
          <p:cNvPr id="37892" name="Rectangle 7"/>
          <p:cNvSpPr>
            <a:spLocks noChangeArrowheads="1"/>
          </p:cNvSpPr>
          <p:nvPr/>
        </p:nvSpPr>
        <p:spPr bwMode="auto">
          <a:xfrm>
            <a:off x="1691680" y="836712"/>
            <a:ext cx="7272338" cy="711200"/>
          </a:xfrm>
          <a:prstGeom prst="rect">
            <a:avLst/>
          </a:prstGeom>
          <a:noFill/>
          <a:ln w="9525">
            <a:noFill/>
            <a:miter lim="800000"/>
            <a:headEnd/>
            <a:tailEnd/>
          </a:ln>
        </p:spPr>
        <p:txBody>
          <a:bodyPr anchor="b"/>
          <a:lstStyle/>
          <a:p>
            <a:pPr algn="l" eaLnBrk="1" hangingPunct="1"/>
            <a:r>
              <a:rPr lang="tr-TR" sz="2400" b="1" dirty="0">
                <a:solidFill>
                  <a:srgbClr val="C00000"/>
                </a:solidFill>
              </a:rPr>
              <a:t>Siber Güvenlik Kültürünün Oluşturulması</a:t>
            </a:r>
            <a:endParaRPr lang="en-US" sz="2400" b="1" dirty="0">
              <a:solidFill>
                <a:srgbClr val="C00000"/>
              </a:solidFill>
            </a:endParaRPr>
          </a:p>
        </p:txBody>
      </p:sp>
      <p:sp>
        <p:nvSpPr>
          <p:cNvPr id="37893" name="Text Box 8"/>
          <p:cNvSpPr txBox="1">
            <a:spLocks noChangeArrowheads="1"/>
          </p:cNvSpPr>
          <p:nvPr/>
        </p:nvSpPr>
        <p:spPr bwMode="auto">
          <a:xfrm>
            <a:off x="900113" y="6308725"/>
            <a:ext cx="6119812" cy="366713"/>
          </a:xfrm>
          <a:prstGeom prst="rect">
            <a:avLst/>
          </a:prstGeom>
          <a:noFill/>
          <a:ln w="9525" algn="ctr">
            <a:noFill/>
            <a:miter lim="800000"/>
            <a:headEnd/>
            <a:tailEnd/>
          </a:ln>
        </p:spPr>
        <p:txBody>
          <a:bodyPr>
            <a:spAutoFit/>
          </a:bodyPr>
          <a:lstStyle/>
          <a:p>
            <a:pPr algn="l">
              <a:spcBef>
                <a:spcPct val="50000"/>
              </a:spcBef>
            </a:pPr>
            <a:r>
              <a:rPr lang="tr-TR" sz="1200"/>
              <a:t>Kaynak: ITU</a:t>
            </a:r>
            <a:r>
              <a:rPr lang="tr-TR"/>
              <a:t> </a:t>
            </a: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5 Slayt Numarası Yer Tutucusu"/>
          <p:cNvSpPr>
            <a:spLocks noGrp="1"/>
          </p:cNvSpPr>
          <p:nvPr>
            <p:ph type="sldNum" sz="quarter" idx="12"/>
          </p:nvPr>
        </p:nvSpPr>
        <p:spPr>
          <a:noFill/>
        </p:spPr>
        <p:txBody>
          <a:bodyPr/>
          <a:lstStyle/>
          <a:p>
            <a:fld id="{F4831832-13AF-4932-8D85-A1C93936AB91}" type="slidenum">
              <a:rPr lang="en-US" smtClean="0"/>
              <a:pPr/>
              <a:t>73</a:t>
            </a:fld>
            <a:endParaRPr lang="en-US" smtClean="0"/>
          </a:p>
        </p:txBody>
      </p:sp>
      <p:sp>
        <p:nvSpPr>
          <p:cNvPr id="38915" name="Rectangle 4"/>
          <p:cNvSpPr>
            <a:spLocks noGrp="1" noChangeArrowheads="1"/>
          </p:cNvSpPr>
          <p:nvPr>
            <p:ph type="body" idx="1"/>
          </p:nvPr>
        </p:nvSpPr>
        <p:spPr>
          <a:xfrm>
            <a:off x="684213" y="1700213"/>
            <a:ext cx="8208962" cy="4413250"/>
          </a:xfrm>
          <a:noFill/>
        </p:spPr>
        <p:txBody>
          <a:bodyPr/>
          <a:lstStyle/>
          <a:p>
            <a:pPr marL="385763" indent="-385763" eaLnBrk="1" hangingPunct="1">
              <a:lnSpc>
                <a:spcPct val="110000"/>
              </a:lnSpc>
              <a:tabLst>
                <a:tab pos="0" algn="l"/>
              </a:tabLst>
            </a:pPr>
            <a:r>
              <a:rPr lang="tr-TR" sz="1600" smtClean="0"/>
              <a:t>Güvenlik zincirinde en zayıf halkası bireyler olduğundan bireylere ve KOBİ’lere öncelik verilmesi</a:t>
            </a:r>
          </a:p>
          <a:p>
            <a:pPr marL="385763" indent="-385763" eaLnBrk="1" hangingPunct="1">
              <a:lnSpc>
                <a:spcPct val="110000"/>
              </a:lnSpc>
              <a:buFont typeface="Wingdings" pitchFamily="2" charset="2"/>
              <a:buNone/>
              <a:tabLst>
                <a:tab pos="0" algn="l"/>
              </a:tabLst>
            </a:pPr>
            <a:endParaRPr lang="tr-TR" sz="900" smtClean="0"/>
          </a:p>
          <a:p>
            <a:pPr marL="385763" indent="-385763" eaLnBrk="1" hangingPunct="1">
              <a:lnSpc>
                <a:spcPct val="110000"/>
              </a:lnSpc>
              <a:tabLst>
                <a:tab pos="0" algn="l"/>
              </a:tabLst>
            </a:pPr>
            <a:r>
              <a:rPr lang="tr-TR" sz="1600" smtClean="0"/>
              <a:t>Kullanıcılara yönelik siber güvenlik farkındalığı programları sunulması</a:t>
            </a:r>
          </a:p>
          <a:p>
            <a:pPr marL="385763" indent="-385763" eaLnBrk="1" hangingPunct="1">
              <a:lnSpc>
                <a:spcPct val="110000"/>
              </a:lnSpc>
              <a:buFont typeface="Wingdings" pitchFamily="2" charset="2"/>
              <a:buNone/>
              <a:tabLst>
                <a:tab pos="0" algn="l"/>
              </a:tabLst>
            </a:pPr>
            <a:endParaRPr lang="tr-TR" sz="900" smtClean="0"/>
          </a:p>
          <a:p>
            <a:pPr marL="385763" indent="-385763" eaLnBrk="1" hangingPunct="1">
              <a:lnSpc>
                <a:spcPct val="110000"/>
              </a:lnSpc>
              <a:tabLst>
                <a:tab pos="0" algn="l"/>
              </a:tabLst>
            </a:pPr>
            <a:r>
              <a:rPr lang="tr-TR" sz="1600" smtClean="0"/>
              <a:t>Özel şirketlerde güvenlik kültürü geliştirilmesinin teşvik edilmesi</a:t>
            </a:r>
          </a:p>
          <a:p>
            <a:pPr marL="385763" indent="-385763" eaLnBrk="1" hangingPunct="1">
              <a:lnSpc>
                <a:spcPct val="110000"/>
              </a:lnSpc>
              <a:buFont typeface="Wingdings" pitchFamily="2" charset="2"/>
              <a:buNone/>
              <a:tabLst>
                <a:tab pos="0" algn="l"/>
              </a:tabLst>
            </a:pPr>
            <a:r>
              <a:rPr lang="tr-TR" sz="900" smtClean="0"/>
              <a:t> </a:t>
            </a:r>
          </a:p>
          <a:p>
            <a:pPr marL="385763" indent="-385763" eaLnBrk="1" hangingPunct="1">
              <a:lnSpc>
                <a:spcPct val="110000"/>
              </a:lnSpc>
              <a:tabLst>
                <a:tab pos="0" algn="l"/>
              </a:tabLst>
            </a:pPr>
            <a:r>
              <a:rPr lang="tr-TR" sz="1600" smtClean="0"/>
              <a:t>Sivil topluma yönelik destek programları sunulması (Ebeveynlere yönelik dersler, eğitimcilere yönelik destek malzemeleri, çocuklara yönelik gelişim kitapları veya oyunlar gibi)</a:t>
            </a:r>
          </a:p>
          <a:p>
            <a:pPr marL="385763" indent="-385763" eaLnBrk="1" hangingPunct="1">
              <a:lnSpc>
                <a:spcPct val="110000"/>
              </a:lnSpc>
              <a:buFont typeface="Wingdings" pitchFamily="2" charset="2"/>
              <a:buNone/>
              <a:tabLst>
                <a:tab pos="0" algn="l"/>
              </a:tabLst>
            </a:pPr>
            <a:endParaRPr lang="tr-TR" sz="900" smtClean="0"/>
          </a:p>
          <a:p>
            <a:pPr marL="385763" indent="-385763" eaLnBrk="1" hangingPunct="1">
              <a:lnSpc>
                <a:spcPct val="110000"/>
              </a:lnSpc>
              <a:tabLst>
                <a:tab pos="0" algn="l"/>
              </a:tabLst>
            </a:pPr>
            <a:r>
              <a:rPr lang="tr-TR" sz="1600" smtClean="0"/>
              <a:t>Kapsamlı bir ulusal farkındalık programının tesis edilmesi (Personelin eğitilmesi, yaygın kabul gören güvenlik sertifikasyonlarının alınması gibi)</a:t>
            </a:r>
          </a:p>
          <a:p>
            <a:pPr marL="385763" indent="-385763" eaLnBrk="1" hangingPunct="1">
              <a:lnSpc>
                <a:spcPct val="110000"/>
              </a:lnSpc>
              <a:buFont typeface="Wingdings" pitchFamily="2" charset="2"/>
              <a:buNone/>
              <a:tabLst>
                <a:tab pos="0" algn="l"/>
              </a:tabLst>
            </a:pPr>
            <a:endParaRPr lang="tr-TR" sz="900" smtClean="0"/>
          </a:p>
          <a:p>
            <a:pPr marL="385763" indent="-385763" eaLnBrk="1" hangingPunct="1">
              <a:lnSpc>
                <a:spcPct val="110000"/>
              </a:lnSpc>
              <a:tabLst>
                <a:tab pos="0" algn="l"/>
              </a:tabLst>
            </a:pPr>
            <a:r>
              <a:rPr lang="tr-TR" sz="1600" smtClean="0"/>
              <a:t>İnternet kullanıcılarının kişisel mahremiyet ve siber ortamdaki kimliğin sınırları hakkında eğitilmesi</a:t>
            </a:r>
          </a:p>
        </p:txBody>
      </p:sp>
      <p:sp>
        <p:nvSpPr>
          <p:cNvPr id="38916" name="Rectangle 6"/>
          <p:cNvSpPr>
            <a:spLocks noChangeArrowheads="1"/>
          </p:cNvSpPr>
          <p:nvPr/>
        </p:nvSpPr>
        <p:spPr bwMode="auto">
          <a:xfrm>
            <a:off x="1979712" y="764704"/>
            <a:ext cx="5761037" cy="711200"/>
          </a:xfrm>
          <a:prstGeom prst="rect">
            <a:avLst/>
          </a:prstGeom>
          <a:noFill/>
          <a:ln w="9525">
            <a:noFill/>
            <a:miter lim="800000"/>
            <a:headEnd/>
            <a:tailEnd/>
          </a:ln>
        </p:spPr>
        <p:txBody>
          <a:bodyPr anchor="b"/>
          <a:lstStyle/>
          <a:p>
            <a:pPr algn="l" eaLnBrk="1" hangingPunct="1"/>
            <a:r>
              <a:rPr lang="tr-TR" sz="2900" b="1" dirty="0" err="1">
                <a:solidFill>
                  <a:srgbClr val="C00000"/>
                </a:solidFill>
              </a:rPr>
              <a:t>Farkındalığın</a:t>
            </a:r>
            <a:r>
              <a:rPr lang="tr-TR" sz="2900" b="1" dirty="0">
                <a:solidFill>
                  <a:srgbClr val="C00000"/>
                </a:solidFill>
              </a:rPr>
              <a:t> Artırılması</a:t>
            </a:r>
            <a:endParaRPr lang="en-US" sz="2900" b="1" dirty="0">
              <a:solidFill>
                <a:srgbClr val="C00000"/>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5 Slayt Numarası Yer Tutucusu"/>
          <p:cNvSpPr>
            <a:spLocks noGrp="1"/>
          </p:cNvSpPr>
          <p:nvPr>
            <p:ph type="sldNum" sz="quarter" idx="12"/>
          </p:nvPr>
        </p:nvSpPr>
        <p:spPr>
          <a:noFill/>
        </p:spPr>
        <p:txBody>
          <a:bodyPr/>
          <a:lstStyle/>
          <a:p>
            <a:fld id="{FCEE12B9-2BDE-4D8E-B4DD-9CB5D5722398}" type="slidenum">
              <a:rPr lang="en-US" smtClean="0"/>
              <a:pPr/>
              <a:t>74</a:t>
            </a:fld>
            <a:endParaRPr lang="en-US" smtClean="0"/>
          </a:p>
        </p:txBody>
      </p:sp>
      <p:sp>
        <p:nvSpPr>
          <p:cNvPr id="39939" name="Rectangle 3"/>
          <p:cNvSpPr>
            <a:spLocks noGrp="1" noChangeArrowheads="1"/>
          </p:cNvSpPr>
          <p:nvPr>
            <p:ph type="body" idx="1"/>
          </p:nvPr>
        </p:nvSpPr>
        <p:spPr>
          <a:xfrm>
            <a:off x="674688" y="1825625"/>
            <a:ext cx="8001000" cy="4267200"/>
          </a:xfrm>
        </p:spPr>
        <p:txBody>
          <a:bodyPr/>
          <a:lstStyle/>
          <a:p>
            <a:pPr eaLnBrk="1" hangingPunct="1"/>
            <a:r>
              <a:rPr lang="tr-TR" sz="1600" smtClean="0"/>
              <a:t>Karar vericiler, adli merciler, kolluk kuvvetleri ve BİT üreticilerinin ve hizmet sağlayıcılarının siber güvenlik konusunda eğitim, bilinç düzeyi, teknik ve idari becerilerinin arttırılması</a:t>
            </a:r>
          </a:p>
          <a:p>
            <a:pPr eaLnBrk="1" hangingPunct="1">
              <a:buFont typeface="Wingdings" pitchFamily="2" charset="2"/>
              <a:buNone/>
            </a:pPr>
            <a:endParaRPr lang="tr-TR" sz="1000" smtClean="0"/>
          </a:p>
          <a:p>
            <a:pPr eaLnBrk="1" hangingPunct="1"/>
            <a:r>
              <a:rPr lang="tr-TR" sz="1600" smtClean="0"/>
              <a:t>Siber güvenlik konusunda bilim ve teknoloji, araştırma ve geliştirme programları ve projeleri geliştirilmesi</a:t>
            </a:r>
          </a:p>
          <a:p>
            <a:pPr eaLnBrk="1" hangingPunct="1">
              <a:buFont typeface="Wingdings" pitchFamily="2" charset="2"/>
              <a:buNone/>
            </a:pPr>
            <a:endParaRPr lang="tr-TR" sz="1000" smtClean="0"/>
          </a:p>
          <a:p>
            <a:pPr eaLnBrk="1" hangingPunct="1"/>
            <a:r>
              <a:rPr lang="tr-TR" sz="1600" smtClean="0"/>
              <a:t>BİT yazılımlarının ve donanımlarının güvenlik kapasitesinin güçlendirilmesi</a:t>
            </a:r>
          </a:p>
          <a:p>
            <a:pPr eaLnBrk="1" hangingPunct="1">
              <a:buFont typeface="Wingdings" pitchFamily="2" charset="2"/>
              <a:buNone/>
            </a:pPr>
            <a:endParaRPr lang="tr-TR" sz="1000" smtClean="0"/>
          </a:p>
          <a:p>
            <a:pPr eaLnBrk="1" hangingPunct="1"/>
            <a:r>
              <a:rPr lang="tr-TR" sz="1600" smtClean="0"/>
              <a:t>Kritik bilgi ve altyapılar başta olmak üzere kamuya ait BİS için bir siber güvenlik planı (risk yönetimi, acil durum yönetimi) oluşturulması</a:t>
            </a:r>
          </a:p>
          <a:p>
            <a:pPr eaLnBrk="1" hangingPunct="1">
              <a:buFont typeface="Wingdings" pitchFamily="2" charset="2"/>
              <a:buNone/>
            </a:pPr>
            <a:endParaRPr lang="tr-TR" sz="1000" smtClean="0"/>
          </a:p>
          <a:p>
            <a:pPr eaLnBrk="1" hangingPunct="1"/>
            <a:r>
              <a:rPr lang="tr-TR" sz="1600" smtClean="0"/>
              <a:t>Siber güvenlik ile ilgili olaylara medyada yer verilmesinin sağlanması</a:t>
            </a:r>
          </a:p>
          <a:p>
            <a:pPr eaLnBrk="1" hangingPunct="1">
              <a:buFont typeface="Wingdings" pitchFamily="2" charset="2"/>
              <a:buNone/>
            </a:pPr>
            <a:endParaRPr lang="tr-TR" sz="1000" smtClean="0"/>
          </a:p>
          <a:p>
            <a:pPr eaLnBrk="1" hangingPunct="1"/>
            <a:r>
              <a:rPr lang="tr-TR" sz="1600" smtClean="0"/>
              <a:t>Siber güvenlik konusunda eğitim programları, çalıştaylar, konferanslar, toplantılar gibi etkinliklerin düzenlenmesi</a:t>
            </a:r>
          </a:p>
        </p:txBody>
      </p:sp>
      <p:sp>
        <p:nvSpPr>
          <p:cNvPr id="39940" name="Rectangle 4"/>
          <p:cNvSpPr>
            <a:spLocks noGrp="1" noChangeArrowheads="1"/>
          </p:cNvSpPr>
          <p:nvPr>
            <p:ph type="title"/>
          </p:nvPr>
        </p:nvSpPr>
        <p:spPr>
          <a:xfrm>
            <a:off x="1907704" y="692696"/>
            <a:ext cx="6842125" cy="784225"/>
          </a:xfrm>
          <a:noFill/>
        </p:spPr>
        <p:txBody>
          <a:bodyPr/>
          <a:lstStyle/>
          <a:p>
            <a:pPr eaLnBrk="1" hangingPunct="1"/>
            <a:r>
              <a:rPr lang="tr-TR" sz="2800" b="1" dirty="0" smtClean="0">
                <a:solidFill>
                  <a:srgbClr val="C00000"/>
                </a:solidFill>
              </a:rPr>
              <a:t>Ulusal Kapasitenin Geliştirilmesi</a:t>
            </a:r>
            <a:r>
              <a:rPr lang="tr-TR" dirty="0" smtClean="0">
                <a:solidFill>
                  <a:srgbClr val="C00000"/>
                </a:solidFill>
              </a:rPr>
              <a:t> </a:t>
            </a:r>
            <a:endParaRPr lang="en-US" dirty="0" smtClean="0">
              <a:solidFill>
                <a:srgbClr val="C00000"/>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5 Slayt Numarası Yer Tutucusu"/>
          <p:cNvSpPr>
            <a:spLocks noGrp="1"/>
          </p:cNvSpPr>
          <p:nvPr>
            <p:ph type="sldNum" sz="quarter" idx="12"/>
          </p:nvPr>
        </p:nvSpPr>
        <p:spPr>
          <a:noFill/>
        </p:spPr>
        <p:txBody>
          <a:bodyPr/>
          <a:lstStyle/>
          <a:p>
            <a:fld id="{7A742A58-9455-4089-9D68-13C71EEB3629}" type="slidenum">
              <a:rPr lang="en-US" smtClean="0"/>
              <a:pPr/>
              <a:t>75</a:t>
            </a:fld>
            <a:endParaRPr lang="en-US" smtClean="0"/>
          </a:p>
        </p:txBody>
      </p:sp>
      <p:sp>
        <p:nvSpPr>
          <p:cNvPr id="43011" name="Rectangle 2"/>
          <p:cNvSpPr>
            <a:spLocks noGrp="1" noChangeArrowheads="1"/>
          </p:cNvSpPr>
          <p:nvPr>
            <p:ph type="title"/>
          </p:nvPr>
        </p:nvSpPr>
        <p:spPr>
          <a:xfrm>
            <a:off x="1979712" y="764704"/>
            <a:ext cx="6805613" cy="711200"/>
          </a:xfrm>
        </p:spPr>
        <p:txBody>
          <a:bodyPr/>
          <a:lstStyle/>
          <a:p>
            <a:pPr eaLnBrk="1" hangingPunct="1"/>
            <a:r>
              <a:rPr lang="tr-TR" sz="3200" b="1" dirty="0" smtClean="0">
                <a:solidFill>
                  <a:srgbClr val="C00000"/>
                </a:solidFill>
              </a:rPr>
              <a:t>Ulusal Güvenlik Otoritesi</a:t>
            </a:r>
            <a:endParaRPr lang="en-US" sz="3200" b="1" dirty="0" smtClean="0">
              <a:solidFill>
                <a:srgbClr val="C00000"/>
              </a:solidFill>
            </a:endParaRPr>
          </a:p>
        </p:txBody>
      </p:sp>
      <p:pic>
        <p:nvPicPr>
          <p:cNvPr id="43012" name="Picture 3"/>
          <p:cNvPicPr>
            <a:picLocks noChangeAspect="1" noChangeArrowheads="1"/>
          </p:cNvPicPr>
          <p:nvPr/>
        </p:nvPicPr>
        <p:blipFill>
          <a:blip r:embed="rId2" cstate="print"/>
          <a:srcRect/>
          <a:stretch>
            <a:fillRect/>
          </a:stretch>
        </p:blipFill>
        <p:spPr bwMode="auto">
          <a:xfrm>
            <a:off x="611560" y="1772816"/>
            <a:ext cx="7848600" cy="4248150"/>
          </a:xfrm>
          <a:prstGeom prst="rect">
            <a:avLst/>
          </a:prstGeom>
          <a:ln>
            <a:headEnd/>
            <a:tailEnd/>
          </a:ln>
        </p:spPr>
        <p:style>
          <a:lnRef idx="1">
            <a:schemeClr val="accent3"/>
          </a:lnRef>
          <a:fillRef idx="2">
            <a:schemeClr val="accent3"/>
          </a:fillRef>
          <a:effectRef idx="1">
            <a:schemeClr val="accent3"/>
          </a:effectRef>
          <a:fontRef idx="minor">
            <a:schemeClr val="dk1"/>
          </a:fontRef>
        </p:style>
      </p:pic>
      <p:sp>
        <p:nvSpPr>
          <p:cNvPr id="6" name="5 Oval"/>
          <p:cNvSpPr/>
          <p:nvPr/>
        </p:nvSpPr>
        <p:spPr bwMode="auto">
          <a:xfrm>
            <a:off x="3635896" y="1988840"/>
            <a:ext cx="2016224" cy="519351"/>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Verdana" pitchFamily="34" charset="0"/>
            </a:endParaRPr>
          </a:p>
        </p:txBody>
      </p:sp>
      <p:sp>
        <p:nvSpPr>
          <p:cNvPr id="11" name="10 Akış Çizelgesi: Hazırlık"/>
          <p:cNvSpPr/>
          <p:nvPr/>
        </p:nvSpPr>
        <p:spPr bwMode="auto">
          <a:xfrm>
            <a:off x="2195736" y="5301208"/>
            <a:ext cx="936104" cy="720080"/>
          </a:xfrm>
          <a:prstGeom prst="flowChartPreparation">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Verdana" pitchFamily="34" charset="0"/>
            </a:endParaRPr>
          </a:p>
        </p:txBody>
      </p:sp>
      <p:sp>
        <p:nvSpPr>
          <p:cNvPr id="7" name="6 Oval"/>
          <p:cNvSpPr/>
          <p:nvPr/>
        </p:nvSpPr>
        <p:spPr bwMode="auto">
          <a:xfrm>
            <a:off x="3995936" y="5085184"/>
            <a:ext cx="648072" cy="504056"/>
          </a:xfrm>
          <a:prstGeom prst="ellipse">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Verdana" pitchFamily="34" charset="0"/>
            </a:endParaRPr>
          </a:p>
        </p:txBody>
      </p:sp>
      <p:sp>
        <p:nvSpPr>
          <p:cNvPr id="8" name="7 Oval"/>
          <p:cNvSpPr/>
          <p:nvPr/>
        </p:nvSpPr>
        <p:spPr bwMode="auto">
          <a:xfrm>
            <a:off x="3851920" y="5013176"/>
            <a:ext cx="1152128" cy="519351"/>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Verdana" pitchFamily="34" charset="0"/>
            </a:endParaRPr>
          </a:p>
        </p:txBody>
      </p:sp>
      <p:sp>
        <p:nvSpPr>
          <p:cNvPr id="9" name="8 Dikdörtgen"/>
          <p:cNvSpPr/>
          <p:nvPr/>
        </p:nvSpPr>
        <p:spPr bwMode="auto">
          <a:xfrm>
            <a:off x="6084168" y="5229200"/>
            <a:ext cx="1728192" cy="720080"/>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Verdana" pitchFamily="34" charset="0"/>
            </a:endParaRPr>
          </a:p>
        </p:txBody>
      </p:sp>
      <p:sp>
        <p:nvSpPr>
          <p:cNvPr id="10" name="9 Metin kutusu"/>
          <p:cNvSpPr txBox="1"/>
          <p:nvPr/>
        </p:nvSpPr>
        <p:spPr>
          <a:xfrm>
            <a:off x="3635896" y="4653136"/>
            <a:ext cx="1800200" cy="923330"/>
          </a:xfrm>
          <a:prstGeom prst="rect">
            <a:avLst/>
          </a:prstGeom>
          <a:solidFill>
            <a:schemeClr val="accent2">
              <a:lumMod val="60000"/>
              <a:lumOff val="40000"/>
            </a:schemeClr>
          </a:solidFill>
        </p:spPr>
        <p:txBody>
          <a:bodyPr wrap="square" rtlCol="0">
            <a:spAutoFit/>
          </a:bodyPr>
          <a:lstStyle/>
          <a:p>
            <a:r>
              <a:rPr lang="tr-TR" dirty="0" smtClean="0"/>
              <a:t>SİBER SAVUNMA GÜCÜ</a:t>
            </a:r>
            <a:endParaRPr lang="tr-TR"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5 Slayt Numarası Yer Tutucusu"/>
          <p:cNvSpPr>
            <a:spLocks noGrp="1"/>
          </p:cNvSpPr>
          <p:nvPr>
            <p:ph type="sldNum" sz="quarter" idx="12"/>
          </p:nvPr>
        </p:nvSpPr>
        <p:spPr>
          <a:noFill/>
        </p:spPr>
        <p:txBody>
          <a:bodyPr/>
          <a:lstStyle/>
          <a:p>
            <a:fld id="{C755CF38-7030-4E6D-8402-92346851F3E1}" type="slidenum">
              <a:rPr lang="en-US" smtClean="0"/>
              <a:pPr/>
              <a:t>76</a:t>
            </a:fld>
            <a:endParaRPr lang="en-US" smtClean="0"/>
          </a:p>
        </p:txBody>
      </p:sp>
      <p:sp>
        <p:nvSpPr>
          <p:cNvPr id="44035" name="Rectangle 2"/>
          <p:cNvSpPr>
            <a:spLocks noGrp="1" noChangeArrowheads="1"/>
          </p:cNvSpPr>
          <p:nvPr>
            <p:ph type="body" idx="1"/>
          </p:nvPr>
        </p:nvSpPr>
        <p:spPr>
          <a:xfrm>
            <a:off x="611188" y="1700213"/>
            <a:ext cx="8208962" cy="4413250"/>
          </a:xfrm>
        </p:spPr>
        <p:txBody>
          <a:bodyPr/>
          <a:lstStyle/>
          <a:p>
            <a:pPr eaLnBrk="1" hangingPunct="1">
              <a:lnSpc>
                <a:spcPct val="130000"/>
              </a:lnSpc>
            </a:pPr>
            <a:r>
              <a:rPr lang="tr-TR" sz="1500" dirty="0" smtClean="0"/>
              <a:t>Ulusal siber güvenlik politikasının tanımlanması</a:t>
            </a:r>
          </a:p>
          <a:p>
            <a:pPr eaLnBrk="1" hangingPunct="1">
              <a:lnSpc>
                <a:spcPct val="130000"/>
              </a:lnSpc>
              <a:buFont typeface="Wingdings" pitchFamily="2" charset="2"/>
              <a:buNone/>
            </a:pPr>
            <a:endParaRPr lang="tr-TR" sz="800" dirty="0" smtClean="0"/>
          </a:p>
          <a:p>
            <a:pPr eaLnBrk="1" hangingPunct="1">
              <a:lnSpc>
                <a:spcPct val="130000"/>
              </a:lnSpc>
            </a:pPr>
            <a:r>
              <a:rPr lang="tr-TR" sz="1500" dirty="0" smtClean="0"/>
              <a:t>Ulusal siber güvenlik girişimleri için önceliklerin belirlenmesi</a:t>
            </a:r>
          </a:p>
          <a:p>
            <a:pPr eaLnBrk="1" hangingPunct="1">
              <a:lnSpc>
                <a:spcPct val="130000"/>
              </a:lnSpc>
              <a:buFont typeface="Wingdings" pitchFamily="2" charset="2"/>
              <a:buNone/>
            </a:pPr>
            <a:endParaRPr lang="tr-TR" sz="800" dirty="0" smtClean="0"/>
          </a:p>
          <a:p>
            <a:pPr eaLnBrk="1" hangingPunct="1">
              <a:lnSpc>
                <a:spcPct val="130000"/>
              </a:lnSpc>
            </a:pPr>
            <a:r>
              <a:rPr lang="tr-TR" sz="1500" dirty="0" smtClean="0"/>
              <a:t>Siber güvenlik faaliyetlerinin ulusal seviyede koordine edilmesi</a:t>
            </a:r>
          </a:p>
          <a:p>
            <a:pPr eaLnBrk="1" hangingPunct="1">
              <a:lnSpc>
                <a:spcPct val="130000"/>
              </a:lnSpc>
              <a:buFont typeface="Wingdings" pitchFamily="2" charset="2"/>
              <a:buNone/>
            </a:pPr>
            <a:endParaRPr lang="tr-TR" sz="800" dirty="0" smtClean="0"/>
          </a:p>
          <a:p>
            <a:pPr eaLnBrk="1" hangingPunct="1">
              <a:lnSpc>
                <a:spcPct val="130000"/>
              </a:lnSpc>
            </a:pPr>
            <a:r>
              <a:rPr lang="tr-TR" sz="1500" dirty="0" smtClean="0"/>
              <a:t>Siber güvenlik sorunlarını ele almak üzere paydaşların ve kamu-özel sektör ilişkilerinin belirlenmesi</a:t>
            </a:r>
          </a:p>
          <a:p>
            <a:pPr eaLnBrk="1" hangingPunct="1">
              <a:lnSpc>
                <a:spcPct val="130000"/>
              </a:lnSpc>
              <a:buFont typeface="Wingdings" pitchFamily="2" charset="2"/>
              <a:buNone/>
            </a:pPr>
            <a:endParaRPr lang="tr-TR" sz="800" dirty="0" smtClean="0"/>
          </a:p>
          <a:p>
            <a:pPr eaLnBrk="1" hangingPunct="1">
              <a:lnSpc>
                <a:spcPct val="130000"/>
              </a:lnSpc>
            </a:pPr>
            <a:r>
              <a:rPr lang="tr-TR" sz="1500" dirty="0" smtClean="0"/>
              <a:t>Bölgesel ve uluslar arası taraf, kurum ve kuruluşlarla işbirliği yapılması</a:t>
            </a:r>
          </a:p>
          <a:p>
            <a:pPr eaLnBrk="1" hangingPunct="1">
              <a:lnSpc>
                <a:spcPct val="130000"/>
              </a:lnSpc>
              <a:buFont typeface="Wingdings" pitchFamily="2" charset="2"/>
              <a:buNone/>
            </a:pPr>
            <a:endParaRPr lang="tr-TR" sz="800" dirty="0" smtClean="0"/>
          </a:p>
          <a:p>
            <a:pPr eaLnBrk="1" hangingPunct="1">
              <a:lnSpc>
                <a:spcPct val="130000"/>
              </a:lnSpc>
            </a:pPr>
            <a:r>
              <a:rPr lang="tr-TR" sz="1500" dirty="0" smtClean="0"/>
              <a:t>Kamuya ait BİS’ in ve BİŞ’ in izlenmesi ve risk değerlendirmesi</a:t>
            </a:r>
          </a:p>
          <a:p>
            <a:pPr eaLnBrk="1" hangingPunct="1">
              <a:lnSpc>
                <a:spcPct val="130000"/>
              </a:lnSpc>
              <a:buFont typeface="Wingdings" pitchFamily="2" charset="2"/>
              <a:buNone/>
            </a:pPr>
            <a:endParaRPr lang="tr-TR" sz="800" dirty="0" smtClean="0"/>
          </a:p>
          <a:p>
            <a:pPr eaLnBrk="1" hangingPunct="1">
              <a:lnSpc>
                <a:spcPct val="130000"/>
              </a:lnSpc>
            </a:pPr>
            <a:r>
              <a:rPr lang="tr-TR" sz="1500" dirty="0" smtClean="0"/>
              <a:t>Siber güvenlik ile ilgili uluslar arası standartların uygulanması</a:t>
            </a:r>
          </a:p>
          <a:p>
            <a:pPr eaLnBrk="1" hangingPunct="1">
              <a:lnSpc>
                <a:spcPct val="130000"/>
              </a:lnSpc>
              <a:buFont typeface="Wingdings" pitchFamily="2" charset="2"/>
              <a:buNone/>
            </a:pPr>
            <a:endParaRPr lang="tr-TR" sz="800" dirty="0" smtClean="0"/>
          </a:p>
          <a:p>
            <a:pPr eaLnBrk="1" hangingPunct="1">
              <a:lnSpc>
                <a:spcPct val="130000"/>
              </a:lnSpc>
            </a:pPr>
            <a:r>
              <a:rPr lang="tr-TR" sz="1500" dirty="0" smtClean="0"/>
              <a:t>Bilgi ve iletişim altyapılarının, hizmetlerinin veya işletmecilerinin sertifikasyonu</a:t>
            </a:r>
          </a:p>
        </p:txBody>
      </p:sp>
      <p:sp>
        <p:nvSpPr>
          <p:cNvPr id="44036" name="Rectangle 3"/>
          <p:cNvSpPr>
            <a:spLocks noGrp="1" noChangeArrowheads="1"/>
          </p:cNvSpPr>
          <p:nvPr>
            <p:ph type="title"/>
          </p:nvPr>
        </p:nvSpPr>
        <p:spPr>
          <a:xfrm>
            <a:off x="1835696" y="692696"/>
            <a:ext cx="6805613" cy="711200"/>
          </a:xfrm>
          <a:noFill/>
        </p:spPr>
        <p:txBody>
          <a:bodyPr/>
          <a:lstStyle/>
          <a:p>
            <a:pPr eaLnBrk="1" hangingPunct="1"/>
            <a:r>
              <a:rPr lang="tr-TR" sz="3200" b="1" dirty="0" smtClean="0">
                <a:solidFill>
                  <a:srgbClr val="C00000"/>
                </a:solidFill>
              </a:rPr>
              <a:t>Ulusal Güvenlik Otoritesi</a:t>
            </a:r>
            <a:br>
              <a:rPr lang="tr-TR" sz="3200" b="1" dirty="0" smtClean="0">
                <a:solidFill>
                  <a:srgbClr val="C00000"/>
                </a:solidFill>
              </a:rPr>
            </a:br>
            <a:r>
              <a:rPr lang="tr-TR" sz="2400" b="1" dirty="0" smtClean="0">
                <a:solidFill>
                  <a:srgbClr val="C00000"/>
                </a:solidFill>
              </a:rPr>
              <a:t>(Ulusal Koordinasyon Kurulu)</a:t>
            </a:r>
            <a:endParaRPr lang="en-US" sz="2400" b="1" dirty="0" smtClean="0">
              <a:solidFill>
                <a:srgbClr val="C00000"/>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fld id="{5E18527B-2DA0-44BC-852E-2F04E555372C}" type="slidenum">
              <a:rPr lang="en-US"/>
              <a:pPr/>
              <a:t>77</a:t>
            </a:fld>
            <a:endParaRPr lang="en-US"/>
          </a:p>
        </p:txBody>
      </p:sp>
      <p:sp>
        <p:nvSpPr>
          <p:cNvPr id="41987" name="Rectangle 3"/>
          <p:cNvSpPr>
            <a:spLocks noGrp="1" noChangeArrowheads="1"/>
          </p:cNvSpPr>
          <p:nvPr>
            <p:ph type="body" idx="1"/>
          </p:nvPr>
        </p:nvSpPr>
        <p:spPr>
          <a:xfrm>
            <a:off x="755576" y="1916832"/>
            <a:ext cx="8001000" cy="884237"/>
          </a:xfrm>
        </p:spPr>
        <p:txBody>
          <a:bodyPr/>
          <a:lstStyle/>
          <a:p>
            <a:pPr algn="ctr">
              <a:lnSpc>
                <a:spcPct val="80000"/>
              </a:lnSpc>
              <a:buFont typeface="Wingdings" pitchFamily="2" charset="2"/>
              <a:buNone/>
            </a:pPr>
            <a:r>
              <a:rPr lang="tr-TR" sz="4000" b="1" dirty="0">
                <a:solidFill>
                  <a:schemeClr val="accent2"/>
                </a:solidFill>
              </a:rPr>
              <a:t>Teşekkür ederim</a:t>
            </a:r>
          </a:p>
          <a:p>
            <a:pPr algn="ctr">
              <a:lnSpc>
                <a:spcPct val="80000"/>
              </a:lnSpc>
              <a:buFont typeface="Wingdings" pitchFamily="2" charset="2"/>
              <a:buNone/>
            </a:pPr>
            <a:endParaRPr lang="tr-TR" sz="4000" b="1" dirty="0">
              <a:solidFill>
                <a:schemeClr val="accent2"/>
              </a:solidFill>
            </a:endParaRPr>
          </a:p>
          <a:p>
            <a:pPr algn="ctr">
              <a:lnSpc>
                <a:spcPct val="80000"/>
              </a:lnSpc>
              <a:buFont typeface="Wingdings" pitchFamily="2" charset="2"/>
              <a:buNone/>
            </a:pPr>
            <a:r>
              <a:rPr lang="tr-TR" sz="1700" b="1" dirty="0" err="1" smtClean="0">
                <a:solidFill>
                  <a:schemeClr val="folHlink"/>
                </a:solidFill>
                <a:hlinkClick r:id="rId2"/>
              </a:rPr>
              <a:t>malkan</a:t>
            </a:r>
            <a:r>
              <a:rPr lang="tr-TR" sz="1700" b="1" dirty="0" smtClean="0">
                <a:solidFill>
                  <a:schemeClr val="folHlink"/>
                </a:solidFill>
                <a:hlinkClick r:id="rId2"/>
              </a:rPr>
              <a:t>@gazi.edu.tr</a:t>
            </a:r>
            <a:endParaRPr lang="tr-TR" sz="1700" b="1" dirty="0" smtClean="0">
              <a:solidFill>
                <a:schemeClr val="folHlink"/>
              </a:solidFill>
            </a:endParaRPr>
          </a:p>
          <a:p>
            <a:pPr algn="ctr">
              <a:lnSpc>
                <a:spcPct val="80000"/>
              </a:lnSpc>
              <a:buFont typeface="Wingdings" pitchFamily="2" charset="2"/>
              <a:buNone/>
            </a:pPr>
            <a:endParaRPr lang="tr-TR" sz="1700" b="1" dirty="0" smtClean="0">
              <a:solidFill>
                <a:schemeClr val="folHlink"/>
              </a:solidFill>
            </a:endParaRPr>
          </a:p>
          <a:p>
            <a:pPr algn="ctr">
              <a:lnSpc>
                <a:spcPct val="80000"/>
              </a:lnSpc>
              <a:buFont typeface="Wingdings" pitchFamily="2" charset="2"/>
              <a:buNone/>
            </a:pPr>
            <a:r>
              <a:rPr lang="tr-TR" sz="1700" b="1" dirty="0" err="1" smtClean="0">
                <a:solidFill>
                  <a:schemeClr val="folHlink"/>
                </a:solidFill>
                <a:hlinkClick r:id="rId3"/>
              </a:rPr>
              <a:t>mustafaalkan</a:t>
            </a:r>
            <a:r>
              <a:rPr lang="tr-TR" sz="1700" b="1" dirty="0" smtClean="0">
                <a:solidFill>
                  <a:schemeClr val="folHlink"/>
                </a:solidFill>
                <a:hlinkClick r:id="rId3"/>
              </a:rPr>
              <a:t>@</a:t>
            </a:r>
            <a:r>
              <a:rPr lang="tr-TR" sz="1700" b="1" dirty="0" err="1" smtClean="0">
                <a:solidFill>
                  <a:schemeClr val="folHlink"/>
                </a:solidFill>
                <a:hlinkClick r:id="rId3"/>
              </a:rPr>
              <a:t>bilgiguvenligi</a:t>
            </a:r>
            <a:r>
              <a:rPr lang="tr-TR" sz="1700" b="1" dirty="0" smtClean="0">
                <a:solidFill>
                  <a:schemeClr val="folHlink"/>
                </a:solidFill>
                <a:hlinkClick r:id="rId3"/>
              </a:rPr>
              <a:t>.</a:t>
            </a:r>
            <a:r>
              <a:rPr lang="tr-TR" sz="1700" b="1" dirty="0" err="1" smtClean="0">
                <a:solidFill>
                  <a:schemeClr val="folHlink"/>
                </a:solidFill>
                <a:hlinkClick r:id="rId3"/>
              </a:rPr>
              <a:t>org.tr</a:t>
            </a:r>
            <a:r>
              <a:rPr lang="tr-TR" sz="1700" b="1" dirty="0" smtClean="0">
                <a:solidFill>
                  <a:schemeClr val="folHlink"/>
                </a:solidFill>
              </a:rPr>
              <a:t> </a:t>
            </a:r>
            <a:endParaRPr lang="en-US" sz="1700" b="1" dirty="0">
              <a:solidFill>
                <a:schemeClr val="folHlink"/>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7 Slayt Numarası Yer Tutucusu"/>
          <p:cNvSpPr>
            <a:spLocks noGrp="1"/>
          </p:cNvSpPr>
          <p:nvPr>
            <p:ph type="sldNum" sz="quarter" idx="12"/>
          </p:nvPr>
        </p:nvSpPr>
        <p:spPr/>
        <p:txBody>
          <a:bodyPr/>
          <a:lstStyle/>
          <a:p>
            <a:fld id="{8873DCAB-0BF2-41FA-A49E-61720EF24E91}" type="slidenum">
              <a:rPr lang="en-US"/>
              <a:pPr/>
              <a:t>8</a:t>
            </a:fld>
            <a:endParaRPr lang="en-US"/>
          </a:p>
        </p:txBody>
      </p:sp>
      <p:sp>
        <p:nvSpPr>
          <p:cNvPr id="101378" name="Rectangle 2"/>
          <p:cNvSpPr>
            <a:spLocks noGrp="1" noChangeArrowheads="1"/>
          </p:cNvSpPr>
          <p:nvPr>
            <p:ph type="title"/>
          </p:nvPr>
        </p:nvSpPr>
        <p:spPr>
          <a:xfrm>
            <a:off x="1847850" y="692696"/>
            <a:ext cx="7296150" cy="698500"/>
          </a:xfrm>
          <a:noFill/>
          <a:ln/>
        </p:spPr>
        <p:txBody>
          <a:bodyPr/>
          <a:lstStyle/>
          <a:p>
            <a:r>
              <a:rPr lang="en-US" dirty="0">
                <a:solidFill>
                  <a:schemeClr val="accent2"/>
                </a:solidFill>
              </a:rPr>
              <a:t>e-</a:t>
            </a:r>
            <a:r>
              <a:rPr lang="en-US" dirty="0" err="1">
                <a:solidFill>
                  <a:schemeClr val="accent2"/>
                </a:solidFill>
              </a:rPr>
              <a:t>birey</a:t>
            </a:r>
            <a:r>
              <a:rPr lang="tr-TR" dirty="0">
                <a:solidFill>
                  <a:schemeClr val="accent2"/>
                </a:solidFill>
              </a:rPr>
              <a:t> </a:t>
            </a:r>
            <a:r>
              <a:rPr lang="tr-TR" sz="1900" dirty="0">
                <a:solidFill>
                  <a:schemeClr val="accent2"/>
                </a:solidFill>
              </a:rPr>
              <a:t>(Sanal Dünyanın En Önemli </a:t>
            </a:r>
            <a:r>
              <a:rPr lang="tr-TR" sz="1900" dirty="0" err="1">
                <a:solidFill>
                  <a:schemeClr val="accent2"/>
                </a:solidFill>
              </a:rPr>
              <a:t>Ögesi</a:t>
            </a:r>
            <a:r>
              <a:rPr lang="tr-TR" sz="1900" dirty="0">
                <a:solidFill>
                  <a:schemeClr val="accent2"/>
                </a:solidFill>
              </a:rPr>
              <a:t>)</a:t>
            </a:r>
          </a:p>
        </p:txBody>
      </p:sp>
      <p:sp>
        <p:nvSpPr>
          <p:cNvPr id="101379" name="Rectangle 3"/>
          <p:cNvSpPr>
            <a:spLocks noGrp="1" noChangeArrowheads="1"/>
          </p:cNvSpPr>
          <p:nvPr>
            <p:ph type="body" sz="half" idx="1"/>
          </p:nvPr>
        </p:nvSpPr>
        <p:spPr>
          <a:xfrm>
            <a:off x="1116013" y="1700213"/>
            <a:ext cx="4046537" cy="4524375"/>
          </a:xfrm>
          <a:noFill/>
          <a:ln/>
        </p:spPr>
        <p:txBody>
          <a:bodyPr/>
          <a:lstStyle/>
          <a:p>
            <a:pPr>
              <a:lnSpc>
                <a:spcPct val="80000"/>
              </a:lnSpc>
              <a:buFont typeface="Wingdings" pitchFamily="2" charset="2"/>
              <a:buBlip>
                <a:blip r:embed="rId2"/>
              </a:buBlip>
            </a:pPr>
            <a:r>
              <a:rPr lang="tr-TR" sz="2200">
                <a:solidFill>
                  <a:schemeClr val="tx2"/>
                </a:solidFill>
                <a:latin typeface="Times New Roman" pitchFamily="18" charset="0"/>
              </a:rPr>
              <a:t>Bilgi profesyoneli olabilmek,</a:t>
            </a:r>
          </a:p>
          <a:p>
            <a:pPr>
              <a:lnSpc>
                <a:spcPct val="80000"/>
              </a:lnSpc>
              <a:buFont typeface="Wingdings" pitchFamily="2" charset="2"/>
              <a:buBlip>
                <a:blip r:embed="rId2"/>
              </a:buBlip>
            </a:pPr>
            <a:r>
              <a:rPr lang="tr-TR" sz="2200">
                <a:solidFill>
                  <a:schemeClr val="tx2"/>
                </a:solidFill>
                <a:latin typeface="Times New Roman" pitchFamily="18" charset="0"/>
              </a:rPr>
              <a:t>Yeterli bilgi kaynaklarına sahip bulunmak,</a:t>
            </a:r>
          </a:p>
          <a:p>
            <a:pPr>
              <a:lnSpc>
                <a:spcPct val="80000"/>
              </a:lnSpc>
              <a:buFont typeface="Wingdings" pitchFamily="2" charset="2"/>
              <a:buBlip>
                <a:blip r:embed="rId2"/>
              </a:buBlip>
            </a:pPr>
            <a:r>
              <a:rPr lang="tr-TR" sz="2200">
                <a:solidFill>
                  <a:schemeClr val="tx2"/>
                </a:solidFill>
                <a:latin typeface="Times New Roman" pitchFamily="18" charset="0"/>
              </a:rPr>
              <a:t>Yoğun bilgi ve teknoloji kullanabilmek,</a:t>
            </a:r>
          </a:p>
          <a:p>
            <a:pPr>
              <a:lnSpc>
                <a:spcPct val="80000"/>
              </a:lnSpc>
              <a:buFont typeface="Wingdings" pitchFamily="2" charset="2"/>
              <a:buBlip>
                <a:blip r:embed="rId2"/>
              </a:buBlip>
            </a:pPr>
            <a:r>
              <a:rPr lang="tr-TR" sz="2200">
                <a:solidFill>
                  <a:schemeClr val="tx2"/>
                </a:solidFill>
                <a:latin typeface="Times New Roman" pitchFamily="18" charset="0"/>
              </a:rPr>
              <a:t>Yeni düşünceler, yaklaşımlar oluşturabilmek,</a:t>
            </a:r>
          </a:p>
          <a:p>
            <a:pPr>
              <a:lnSpc>
                <a:spcPct val="80000"/>
              </a:lnSpc>
              <a:buFont typeface="Wingdings" pitchFamily="2" charset="2"/>
              <a:buBlip>
                <a:blip r:embed="rId2"/>
              </a:buBlip>
            </a:pPr>
            <a:r>
              <a:rPr lang="tr-TR" sz="2200">
                <a:solidFill>
                  <a:schemeClr val="tx2"/>
                </a:solidFill>
                <a:latin typeface="Times New Roman" pitchFamily="18" charset="0"/>
              </a:rPr>
              <a:t>Sanal etki gruplarında tanınabilmek,</a:t>
            </a:r>
          </a:p>
          <a:p>
            <a:pPr>
              <a:lnSpc>
                <a:spcPct val="80000"/>
              </a:lnSpc>
              <a:buFont typeface="Wingdings" pitchFamily="2" charset="2"/>
              <a:buBlip>
                <a:blip r:embed="rId2"/>
              </a:buBlip>
            </a:pPr>
            <a:r>
              <a:rPr lang="tr-TR" sz="2200">
                <a:solidFill>
                  <a:schemeClr val="tx2"/>
                </a:solidFill>
                <a:latin typeface="Times New Roman" pitchFamily="18" charset="0"/>
              </a:rPr>
              <a:t>Bireysel küreselleşmeyi sağlayabilmek,</a:t>
            </a:r>
          </a:p>
          <a:p>
            <a:pPr>
              <a:lnSpc>
                <a:spcPct val="80000"/>
              </a:lnSpc>
              <a:buFont typeface="Wingdings" pitchFamily="2" charset="2"/>
              <a:buBlip>
                <a:blip r:embed="rId2"/>
              </a:buBlip>
            </a:pPr>
            <a:r>
              <a:rPr lang="tr-TR" sz="2200">
                <a:solidFill>
                  <a:schemeClr val="tx2"/>
                </a:solidFill>
                <a:latin typeface="Times New Roman" pitchFamily="18" charset="0"/>
              </a:rPr>
              <a:t>Amaçlara uygun rol üstlenebilmek ve rol dağıtımı yapabilmek, </a:t>
            </a:r>
          </a:p>
          <a:p>
            <a:pPr>
              <a:lnSpc>
                <a:spcPct val="80000"/>
              </a:lnSpc>
              <a:buFont typeface="Wingdings" pitchFamily="2" charset="2"/>
              <a:buBlip>
                <a:blip r:embed="rId2"/>
              </a:buBlip>
            </a:pPr>
            <a:endParaRPr lang="tr-TR" sz="220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bwMode="auto">
          <a:xfrm>
            <a:off x="2123728" y="692696"/>
            <a:ext cx="5376333" cy="630153"/>
          </a:xfrm>
          <a:noFill/>
          <a:ln>
            <a:miter lim="800000"/>
            <a:headEnd/>
            <a:tailEnd/>
          </a:ln>
        </p:spPr>
        <p:txBody>
          <a:bodyPr vert="horz" wrap="square" lIns="83485" tIns="41742" rIns="83485" bIns="41742" numCol="1" anchor="t" anchorCtr="0" compatLnSpc="1">
            <a:prstTxWarp prst="textNoShape">
              <a:avLst/>
            </a:prstTxWarp>
          </a:bodyPr>
          <a:lstStyle/>
          <a:p>
            <a:r>
              <a:rPr lang="tr-TR" sz="3700" dirty="0" smtClean="0">
                <a:solidFill>
                  <a:srgbClr val="C00000"/>
                </a:solidFill>
              </a:rPr>
              <a:t>Siber Dünya</a:t>
            </a:r>
            <a:endParaRPr lang="tr-TR" sz="3700" dirty="0">
              <a:solidFill>
                <a:srgbClr val="C00000"/>
              </a:solidFill>
            </a:endParaRPr>
          </a:p>
        </p:txBody>
      </p:sp>
      <p:sp>
        <p:nvSpPr>
          <p:cNvPr id="176131" name="Rectangle 3"/>
          <p:cNvSpPr>
            <a:spLocks noGrp="1" noChangeArrowheads="1"/>
          </p:cNvSpPr>
          <p:nvPr>
            <p:ph type="body" idx="1"/>
          </p:nvPr>
        </p:nvSpPr>
        <p:spPr bwMode="auto">
          <a:xfrm>
            <a:off x="1308101" y="1785926"/>
            <a:ext cx="7378700" cy="2244653"/>
          </a:xfrm>
          <a:noFill/>
          <a:ln>
            <a:miter lim="800000"/>
            <a:headEnd/>
            <a:tailEnd/>
          </a:ln>
        </p:spPr>
        <p:txBody>
          <a:bodyPr vert="horz" wrap="square" lIns="83485" tIns="41742" rIns="83485" bIns="41742" numCol="1" anchor="t" anchorCtr="0" compatLnSpc="1">
            <a:prstTxWarp prst="textNoShape">
              <a:avLst/>
            </a:prstTxWarp>
          </a:bodyPr>
          <a:lstStyle/>
          <a:p>
            <a:pPr algn="just">
              <a:lnSpc>
                <a:spcPct val="90000"/>
              </a:lnSpc>
              <a:buNone/>
            </a:pPr>
            <a:r>
              <a:rPr lang="tr-TR" sz="2400" dirty="0" smtClean="0">
                <a:solidFill>
                  <a:srgbClr val="333399"/>
                </a:solidFill>
                <a:latin typeface="Times New Roman" pitchFamily="18" charset="0"/>
              </a:rPr>
              <a:t>	Günümüzde </a:t>
            </a:r>
            <a:r>
              <a:rPr lang="tr-TR" sz="2400" dirty="0">
                <a:solidFill>
                  <a:srgbClr val="333399"/>
                </a:solidFill>
                <a:latin typeface="Times New Roman" pitchFamily="18" charset="0"/>
              </a:rPr>
              <a:t>hayat her yönüyle sayısallaşmamış olsa da süreçte varılacak nokta </a:t>
            </a:r>
            <a:r>
              <a:rPr lang="tr-TR" sz="2400" b="1" dirty="0">
                <a:solidFill>
                  <a:srgbClr val="333399"/>
                </a:solidFill>
                <a:latin typeface="Times New Roman" pitchFamily="18" charset="0"/>
              </a:rPr>
              <a:t>istisnasız her şeyin sayısallaştığı, uluslar arası protokollerin ve standartların hayatın tüm evrelerine nüfuz ettiği SİBER DÜNYA</a:t>
            </a:r>
            <a:r>
              <a:rPr lang="tr-TR" sz="2400" dirty="0">
                <a:solidFill>
                  <a:srgbClr val="333399"/>
                </a:solidFill>
                <a:latin typeface="Times New Roman" pitchFamily="18" charset="0"/>
              </a:rPr>
              <a:t> olacaktır.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4472</TotalTime>
  <Words>2803</Words>
  <Application>Microsoft Office PowerPoint</Application>
  <PresentationFormat>Ekran Gösterisi (4:3)</PresentationFormat>
  <Paragraphs>644</Paragraphs>
  <Slides>77</Slides>
  <Notes>2</Notes>
  <HiddenSlides>0</HiddenSlides>
  <MMClips>0</MMClips>
  <ScaleCrop>false</ScaleCrop>
  <HeadingPairs>
    <vt:vector size="4" baseType="variant">
      <vt:variant>
        <vt:lpstr>Tema</vt:lpstr>
      </vt:variant>
      <vt:variant>
        <vt:i4>1</vt:i4>
      </vt:variant>
      <vt:variant>
        <vt:lpstr>Slayt Başlıkları</vt:lpstr>
      </vt:variant>
      <vt:variant>
        <vt:i4>77</vt:i4>
      </vt:variant>
    </vt:vector>
  </HeadingPairs>
  <TitlesOfParts>
    <vt:vector size="78" baseType="lpstr">
      <vt:lpstr>Profile</vt:lpstr>
      <vt:lpstr>SİBER GÜVENLİK VE  SİBER SAVAŞLAR </vt:lpstr>
      <vt:lpstr> Sunum Planı</vt:lpstr>
      <vt:lpstr>Günümüzde ülkelerin zenginlikleri, öncelikle bilgi ve eğitilmiş (bilgili) insan kaynaklarının zenginliği ile ölçülmektedir</vt:lpstr>
      <vt:lpstr>Bilgi Çağı</vt:lpstr>
      <vt:lpstr>Slayt 5</vt:lpstr>
      <vt:lpstr>Slayt 6</vt:lpstr>
      <vt:lpstr>Bilginin Önemi</vt:lpstr>
      <vt:lpstr>e-birey (Sanal Dünyanın En Önemli Ögesi)</vt:lpstr>
      <vt:lpstr>Siber Dünya</vt:lpstr>
      <vt:lpstr>Kültürel Değişim</vt:lpstr>
      <vt:lpstr>Yeni Eğilim: Sosyal Şebekeleşme</vt:lpstr>
      <vt:lpstr>Yeni Eğilim: Sosyal Şebekeleşme</vt:lpstr>
      <vt:lpstr>SİBER SAVAŞ SİBER GÜVENLİK </vt:lpstr>
      <vt:lpstr>Siber Saldırı Siber Savaş</vt:lpstr>
      <vt:lpstr>Siber Saldırı/Siber Savaş</vt:lpstr>
      <vt:lpstr>Siber Güvenlik</vt:lpstr>
      <vt:lpstr>ABD Bşk.Obama: Siber Güvenlik </vt:lpstr>
      <vt:lpstr>PENTAGON: Sinop’taki                    kuleye ihtiyaç yok</vt:lpstr>
      <vt:lpstr>PENTAGON: Sinop’taki                    kuleye ihtiyaç yok</vt:lpstr>
      <vt:lpstr>Siber Savaş</vt:lpstr>
      <vt:lpstr>Slayt 21</vt:lpstr>
      <vt:lpstr>Slayt 22</vt:lpstr>
      <vt:lpstr>Slayt 23</vt:lpstr>
      <vt:lpstr>İlk Siber Savaşlar</vt:lpstr>
      <vt:lpstr>Rusya’nın ABD’ye Siber Saldırısı</vt:lpstr>
      <vt:lpstr>ABD-İran  Siber Savaşı</vt:lpstr>
      <vt:lpstr>Stuxnet</vt:lpstr>
      <vt:lpstr>ABD'yi Telaş Sardı ! </vt:lpstr>
      <vt:lpstr>ABD’yi durduran İran silahları</vt:lpstr>
      <vt:lpstr>Siber Savaşın Hedefleri</vt:lpstr>
      <vt:lpstr>Kritik Altyapılar</vt:lpstr>
      <vt:lpstr>Kritik Altyapılar</vt:lpstr>
      <vt:lpstr>Kritik Altyapılar</vt:lpstr>
      <vt:lpstr>Kritik Altyapıların Korunması</vt:lpstr>
      <vt:lpstr>Siber Tehdit Araçları</vt:lpstr>
      <vt:lpstr>Siber Tehditlerin Amaçları</vt:lpstr>
      <vt:lpstr>Araştırmalar &amp; Veriler</vt:lpstr>
      <vt:lpstr>5. Güç Siber Ordu</vt:lpstr>
      <vt:lpstr>Dünyada Siber Ordular</vt:lpstr>
      <vt:lpstr>Dünyada Siber Ordular</vt:lpstr>
      <vt:lpstr>       Siber Güvenlik</vt:lpstr>
      <vt:lpstr>Korunma Yöntemleri</vt:lpstr>
      <vt:lpstr>Korunma Yöntemleri</vt:lpstr>
      <vt:lpstr>Korunma Yöntemleri</vt:lpstr>
      <vt:lpstr>Slayt 45</vt:lpstr>
      <vt:lpstr>Slayt 46</vt:lpstr>
      <vt:lpstr>Tehlikenin boyutu</vt:lpstr>
      <vt:lpstr>Türkiyeye Yapılan Saldırılar</vt:lpstr>
      <vt:lpstr>Türkiyeye Yapılan Saldırılar</vt:lpstr>
      <vt:lpstr>Milli Savunma Bakanı Sitesi Haklendi</vt:lpstr>
      <vt:lpstr>Türkiyeye Yapılan Saldırılar</vt:lpstr>
      <vt:lpstr>Türkiyeye Yapılan Saldırılar</vt:lpstr>
      <vt:lpstr>TÜRKİYEYE YAPILAN SALDIRILAR</vt:lpstr>
      <vt:lpstr>GÜNDEMDEKİLER - 9 (SALDIRILAR – 1)</vt:lpstr>
      <vt:lpstr>GÜNDEMDEKİLER - 9 (SALDIRILAR – 3)</vt:lpstr>
      <vt:lpstr>GÜNCEL GELİŞMELER - 11 WIKILEAKS</vt:lpstr>
      <vt:lpstr>GÜNCEL GELİŞMELER - 12 GOOGLE - 1</vt:lpstr>
      <vt:lpstr>GÜNCEL GELİŞMELER - 12 GOOGLE -2</vt:lpstr>
      <vt:lpstr>Slayt 59</vt:lpstr>
      <vt:lpstr>Slayt 60</vt:lpstr>
      <vt:lpstr>Slayt 61</vt:lpstr>
      <vt:lpstr>Slayt 62</vt:lpstr>
      <vt:lpstr> SİBER GÜVENLİK ETKİNLİKLERİ</vt:lpstr>
      <vt:lpstr>SİBER GÜVENLİK TATBİKATI</vt:lpstr>
      <vt:lpstr>Biz Neler Yaptık?</vt:lpstr>
      <vt:lpstr>Bizler neler yaptık?</vt:lpstr>
      <vt:lpstr>Sonuç</vt:lpstr>
      <vt:lpstr>Slayt 68</vt:lpstr>
      <vt:lpstr>Siber Güvenlik</vt:lpstr>
      <vt:lpstr>Slayt 70</vt:lpstr>
      <vt:lpstr>Slayt 71</vt:lpstr>
      <vt:lpstr>Slayt 72</vt:lpstr>
      <vt:lpstr>Slayt 73</vt:lpstr>
      <vt:lpstr>Ulusal Kapasitenin Geliştirilmesi </vt:lpstr>
      <vt:lpstr>Ulusal Güvenlik Otoritesi</vt:lpstr>
      <vt:lpstr>Ulusal Güvenlik Otoritesi (Ulusal Koordinasyon Kurulu)</vt:lpstr>
      <vt:lpstr>Slayt 77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Foresight: Exploring the structure of the future  Mike McMaster</dc:title>
  <dc:creator>ccanbay</dc:creator>
  <cp:lastModifiedBy> </cp:lastModifiedBy>
  <cp:revision>368</cp:revision>
  <dcterms:created xsi:type="dcterms:W3CDTF">2005-03-25T07:46:58Z</dcterms:created>
  <dcterms:modified xsi:type="dcterms:W3CDTF">2012-05-10T08:10:50Z</dcterms:modified>
</cp:coreProperties>
</file>